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00"/>
    <a:srgbClr val="AA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80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7D6405C-853E-408C-9475-3E7A7F455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DE987DA-F6B1-49D1-8BD3-3445077FF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59A645D-7413-47A7-ACC6-F57CF18DD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8DAB12C-4917-4E18-9D99-7CE5582AF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CE63F54-BE36-4795-AE48-FF467A4EC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477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160ACB-92E6-40CE-A762-667AA59F7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4173D2-7B2C-4E4A-B5A9-84EA3A1BC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B2157F1-85A1-47E9-8750-2F560118C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6ADEE4E-579B-4805-B10F-8693A52D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FC65704-B952-40C1-8150-58B43489D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5112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8A6F8CA-46EE-4CB5-B605-BC14FC255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E4C52E7-0B3F-4D55-8D20-D9D7B8146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C741F6F-A93B-48B3-95B0-4FD633B4D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92404C9-F378-4BFC-8A90-B9913D906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13FB6A0-08BC-4FD8-81A3-2A2F04633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6427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4DB702-2C14-4CD9-B8E0-C6F46AFC5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F749F9-1A42-4D97-98D0-CA11F29223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6B04641-8A6B-453C-B745-358EE05D1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7D5048D-3F5A-4D3B-B069-9B179E917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6B5F480-BFE1-4D1E-9A3E-EDEDF5D2B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4E26B9C-3FDB-4520-A99B-1A8BBC2D7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8749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767D4A8-8AAB-414C-B9E7-BCCAD01B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3848D1D-E17E-497F-9BF9-180C465035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59C36C7-3A4A-431A-A053-BC1BAA7C8C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813EE61-03CB-4290-83C0-CBE6CD0E59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13632F3F-31BC-4B93-A235-87E6275913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496CA7E0-0BE8-4118-8BBB-25AA2CA5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01E0F69-36E8-43B0-8793-8CAD21275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40890F5-B944-4CFE-97A3-032EFEC51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6746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45B762B-C6BC-4F91-9393-480109304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890BDB31-F0DB-43F6-86D9-1035F8F92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2AC2F29-4E93-49E2-861D-C9B12FFA1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BA053B0-4A20-497C-8DDA-E8D4243810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812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C3E923DB-4B0C-452C-B611-8E719AB3F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FE40998-CE9F-4933-BA97-957D13D1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74BB2138-D541-4166-82B6-CFE2F0DB4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623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0623F93-868A-4B02-8E32-45A68A902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7CFA571-9F4A-4A77-80B7-2592ECB81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62B6BBA1-B5BB-4A42-8D58-024328668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ED536B1-A005-42FA-BED7-42BF3806F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BFC484A-8E7C-46CD-8906-E5198C79F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C51A566D-F357-4053-818C-8671D51AB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4302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E80DB8-ADE0-4389-B612-FFA8038E5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5A53F67-0052-48E7-AFAE-6901B3381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AA467C0-CCC4-45B5-8153-3C2EC7D2BB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1E74C4B1-7AB9-4292-B40B-2BEDAE441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ADD13CB-8CFE-445A-8A72-7A4E0458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757C882-F215-4E18-B499-A28DFC41D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1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9ED992-5A13-445C-AB9A-0C77A9ED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FEA18A2-3D40-4205-B395-720768618E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89E0D60-1A50-4093-83CC-9DE31F8E4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64ACC35-E93B-4B90-811C-06A2A6570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E1335D8-CE1C-4223-9720-7D90DECAD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3123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7E95666-C123-4DF3-B8B1-26A44E8EED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1930A99-1F25-4E08-B895-F64250808A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CC39EF0-FF8F-46AC-92E1-28AF707F9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AFE5EB7-C334-4B46-A74F-E88D16431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58F2141-BD25-4433-8429-BD7ABD1F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5237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D3946AC-0C1C-4F76-97B6-562B1D148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18928B4-0848-4D29-ACA9-D003E9034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9677465-67F5-4506-B151-38001BD96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98453-0B55-4B29-8493-3D863D5A3C93}" type="datetimeFigureOut">
              <a:rPr lang="pl-PL" smtClean="0"/>
              <a:t>25.09.2026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9B3895D-13FD-40D8-B9D7-645F365F29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0306E63-AE17-4883-955A-BAED9D3E07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B57CC-F8DB-45B3-8481-7B34D06CB1C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680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82D5273B-C26E-4B35-8DB7-521271CF8A0D}"/>
              </a:ext>
            </a:extLst>
          </p:cNvPr>
          <p:cNvSpPr txBox="1"/>
          <p:nvPr/>
        </p:nvSpPr>
        <p:spPr>
          <a:xfrm>
            <a:off x="4667248" y="6002571"/>
            <a:ext cx="2857500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IUNG-PIB Puławy, 2026</a:t>
            </a:r>
          </a:p>
          <a:p>
            <a:pPr algn="ctr"/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B9BA772-D658-4B04-9D58-F4F3E9E4BA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1" r="79896" b="58974"/>
          <a:stretch/>
        </p:blipFill>
        <p:spPr>
          <a:xfrm>
            <a:off x="4041431" y="1850894"/>
            <a:ext cx="4109137" cy="4004784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814384D4-E0C6-41E5-B4B0-6A6431DD0954}"/>
              </a:ext>
            </a:extLst>
          </p:cNvPr>
          <p:cNvSpPr txBox="1"/>
          <p:nvPr/>
        </p:nvSpPr>
        <p:spPr>
          <a:xfrm>
            <a:off x="752900" y="532263"/>
            <a:ext cx="10686197" cy="1446550"/>
          </a:xfrm>
          <a:prstGeom prst="rect">
            <a:avLst/>
          </a:prstGeom>
          <a:solidFill>
            <a:srgbClr val="99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4400" b="1" dirty="0"/>
              <a:t>Znaczenie techniki CRISPR/</a:t>
            </a:r>
            <a:r>
              <a:rPr lang="pl-PL" sz="4400" b="1" dirty="0" err="1"/>
              <a:t>Cas</a:t>
            </a:r>
            <a:r>
              <a:rPr lang="pl-PL" sz="4400" b="1" dirty="0"/>
              <a:t> w hodowli tytoniu</a:t>
            </a:r>
          </a:p>
        </p:txBody>
      </p:sp>
    </p:spTree>
    <p:extLst>
      <p:ext uri="{BB962C8B-B14F-4D97-AF65-F5344CB8AC3E}">
        <p14:creationId xmlns:p14="http://schemas.microsoft.com/office/powerpoint/2010/main" val="1494290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528E412-8D90-49AE-BFC9-50405AC28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65" y="198612"/>
            <a:ext cx="5020409" cy="2480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917DCBD0-2F51-457A-9C30-9A44F9639E65}"/>
              </a:ext>
            </a:extLst>
          </p:cNvPr>
          <p:cNvSpPr txBox="1"/>
          <p:nvPr/>
        </p:nvSpPr>
        <p:spPr>
          <a:xfrm>
            <a:off x="5477608" y="2525242"/>
            <a:ext cx="6458644" cy="132343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2012 rok </a:t>
            </a:r>
          </a:p>
          <a:p>
            <a:pPr algn="ctr"/>
            <a:r>
              <a:rPr lang="pl-PL" sz="2000" dirty="0"/>
              <a:t>opracowanie programowalnego systemu CRISPR/Cas9, który może przecinać DNA w wybranym przez badacza miejscu – </a:t>
            </a:r>
          </a:p>
          <a:p>
            <a:pPr algn="ctr"/>
            <a:r>
              <a:rPr lang="pl-PL" sz="2000" dirty="0"/>
              <a:t>autorzy </a:t>
            </a:r>
            <a:r>
              <a:rPr lang="pl-PL" sz="2000" dirty="0" err="1"/>
              <a:t>Doudna</a:t>
            </a:r>
            <a:r>
              <a:rPr lang="pl-PL" sz="2000" dirty="0"/>
              <a:t> Jennifer i </a:t>
            </a:r>
            <a:r>
              <a:rPr lang="pl-PL" sz="2000" dirty="0" err="1"/>
              <a:t>Charpentier</a:t>
            </a:r>
            <a:r>
              <a:rPr lang="pl-PL" sz="2000" dirty="0"/>
              <a:t> </a:t>
            </a:r>
            <a:r>
              <a:rPr lang="pl-PL" sz="2000" dirty="0" err="1"/>
              <a:t>Emmanuelle</a:t>
            </a:r>
            <a:endParaRPr lang="pl-PL" sz="20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FD7CC17-3BB0-4868-A1C4-151BF17D2BC8}"/>
              </a:ext>
            </a:extLst>
          </p:cNvPr>
          <p:cNvSpPr txBox="1"/>
          <p:nvPr/>
        </p:nvSpPr>
        <p:spPr>
          <a:xfrm>
            <a:off x="6073957" y="5491949"/>
            <a:ext cx="53783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pPr algn="ctr"/>
            <a:r>
              <a:rPr lang="pl-PL" dirty="0"/>
              <a:t>System CRIPR/Cas9 składa się z pojedynczego </a:t>
            </a:r>
            <a:r>
              <a:rPr lang="pl-PL" dirty="0" err="1"/>
              <a:t>monomerycznego</a:t>
            </a:r>
            <a:r>
              <a:rPr lang="pl-PL" dirty="0"/>
              <a:t> białka Cas9 i chimerycznego RNA.</a:t>
            </a:r>
          </a:p>
          <a:p>
            <a:endParaRPr lang="pl-PL" dirty="0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9D667467-1343-49A1-B7A9-665755B41C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564" y="3134460"/>
            <a:ext cx="3834832" cy="2539511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F6D02B93-BAE5-490D-B03B-8ECD141A9CC3}"/>
              </a:ext>
            </a:extLst>
          </p:cNvPr>
          <p:cNvSpPr txBox="1"/>
          <p:nvPr/>
        </p:nvSpPr>
        <p:spPr>
          <a:xfrm>
            <a:off x="203765" y="2410110"/>
            <a:ext cx="49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>
                <a:solidFill>
                  <a:schemeClr val="bg1"/>
                </a:solidFill>
              </a:rPr>
              <a:t>https://www.crazynauka.pl/nobel-z-chemii-2020-za-molekularne-nozyczki-crispr-cas9/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6BD6E62A-6E11-4E22-91FB-EE2F318E105C}"/>
              </a:ext>
            </a:extLst>
          </p:cNvPr>
          <p:cNvSpPr txBox="1"/>
          <p:nvPr/>
        </p:nvSpPr>
        <p:spPr>
          <a:xfrm>
            <a:off x="861564" y="5307283"/>
            <a:ext cx="3714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00" dirty="0">
                <a:solidFill>
                  <a:schemeClr val="bg1"/>
                </a:solidFill>
              </a:rPr>
              <a:t>https://dzienniknaukowy.pl/ogloszono-laureatow-nagrody-nobla-2025-w-dziedzinie-chemii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5F3CB1F2-34F7-4D48-B010-42413992C107}"/>
              </a:ext>
            </a:extLst>
          </p:cNvPr>
          <p:cNvSpPr txBox="1"/>
          <p:nvPr/>
        </p:nvSpPr>
        <p:spPr>
          <a:xfrm>
            <a:off x="5477608" y="4291955"/>
            <a:ext cx="6458644" cy="101566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2020 rok </a:t>
            </a:r>
          </a:p>
          <a:p>
            <a:pPr algn="ctr"/>
            <a:r>
              <a:rPr lang="pl-PL" sz="2000" dirty="0"/>
              <a:t>Uzyskanie przez badaczki Nagrody Nobla z chemii za opracowanie metody edycji genomu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0E1F9A01-7055-47C5-8FE0-53DDF7F36A7A}"/>
              </a:ext>
            </a:extLst>
          </p:cNvPr>
          <p:cNvSpPr txBox="1"/>
          <p:nvPr/>
        </p:nvSpPr>
        <p:spPr>
          <a:xfrm>
            <a:off x="5533820" y="927800"/>
            <a:ext cx="64586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CRISPR – z angielskiego - </a:t>
            </a:r>
            <a:r>
              <a:rPr lang="pl-PL" dirty="0" err="1"/>
              <a:t>Clustered</a:t>
            </a:r>
            <a:r>
              <a:rPr lang="pl-PL" dirty="0"/>
              <a:t> </a:t>
            </a:r>
            <a:r>
              <a:rPr lang="pl-PL" dirty="0" err="1"/>
              <a:t>Regularly</a:t>
            </a:r>
            <a:r>
              <a:rPr lang="pl-PL" dirty="0"/>
              <a:t> </a:t>
            </a:r>
            <a:r>
              <a:rPr lang="pl-PL" dirty="0" err="1"/>
              <a:t>Interspaced</a:t>
            </a:r>
            <a:r>
              <a:rPr lang="pl-PL" dirty="0"/>
              <a:t> </a:t>
            </a:r>
            <a:r>
              <a:rPr lang="pl-PL" dirty="0" err="1"/>
              <a:t>Short</a:t>
            </a:r>
            <a:r>
              <a:rPr lang="pl-PL" dirty="0"/>
              <a:t> </a:t>
            </a:r>
            <a:r>
              <a:rPr lang="pl-PL" dirty="0" err="1"/>
              <a:t>Palindromic</a:t>
            </a:r>
            <a:r>
              <a:rPr lang="pl-PL" dirty="0"/>
              <a:t> </a:t>
            </a:r>
            <a:r>
              <a:rPr lang="pl-PL" dirty="0" err="1"/>
              <a:t>Repeats</a:t>
            </a:r>
            <a:endParaRPr lang="pl-PL" dirty="0"/>
          </a:p>
          <a:p>
            <a:pPr algn="just"/>
            <a:r>
              <a:rPr lang="pl-PL" dirty="0"/>
              <a:t>Szlak zidentyfikowany w bakteriach jako element mechanizmu obronnego bakterii przed obcym DNA. Składa się z RNA (</a:t>
            </a:r>
            <a:r>
              <a:rPr lang="pl-PL" dirty="0" err="1"/>
              <a:t>crRNA</a:t>
            </a:r>
            <a:r>
              <a:rPr lang="pl-PL" dirty="0"/>
              <a:t>) i trans-aktywującego </a:t>
            </a:r>
            <a:r>
              <a:rPr lang="pl-PL" dirty="0" err="1"/>
              <a:t>crRNA</a:t>
            </a:r>
            <a:r>
              <a:rPr lang="pl-PL" dirty="0"/>
              <a:t> (</a:t>
            </a:r>
            <a:r>
              <a:rPr lang="pl-PL" dirty="0" err="1"/>
              <a:t>tracrRNA</a:t>
            </a:r>
            <a:r>
              <a:rPr lang="pl-PL" dirty="0"/>
              <a:t>)</a:t>
            </a:r>
          </a:p>
          <a:p>
            <a:endParaRPr lang="pl-PL" dirty="0"/>
          </a:p>
        </p:txBody>
      </p:sp>
      <p:pic>
        <p:nvPicPr>
          <p:cNvPr id="11" name="Obraz 10" descr="iung_krotki.gif">
            <a:extLst>
              <a:ext uri="{FF2B5EF4-FFF2-40B4-BE49-F238E27FC236}">
                <a16:creationId xmlns:a16="http://schemas.microsoft.com/office/drawing/2014/main" id="{FFEE088D-41DC-4F5E-AE74-F5FCD096EAA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546" y="6129031"/>
            <a:ext cx="1704699" cy="490306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FEC5A6C4-8A5E-438F-9651-96490911571A}"/>
              </a:ext>
            </a:extLst>
          </p:cNvPr>
          <p:cNvSpPr txBox="1"/>
          <p:nvPr/>
        </p:nvSpPr>
        <p:spPr>
          <a:xfrm>
            <a:off x="5834076" y="219914"/>
            <a:ext cx="5745708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2011 rok </a:t>
            </a:r>
          </a:p>
          <a:p>
            <a:pPr algn="ctr"/>
            <a:r>
              <a:rPr lang="pl-PL" sz="2000" dirty="0"/>
              <a:t>Odkrycie mechanizmu CRISPR/</a:t>
            </a:r>
            <a:r>
              <a:rPr lang="pl-PL" sz="2000" dirty="0" err="1"/>
              <a:t>Cas</a:t>
            </a:r>
            <a:endParaRPr lang="pl-PL" sz="2000" dirty="0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C3D1C3B-4166-4F5D-A254-EDC5383EBF6B}"/>
              </a:ext>
            </a:extLst>
          </p:cNvPr>
          <p:cNvSpPr txBox="1"/>
          <p:nvPr/>
        </p:nvSpPr>
        <p:spPr>
          <a:xfrm>
            <a:off x="518615" y="2679400"/>
            <a:ext cx="4624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/>
              <a:t>Charpentier</a:t>
            </a:r>
            <a:r>
              <a:rPr lang="pl-PL" dirty="0"/>
              <a:t> </a:t>
            </a:r>
            <a:r>
              <a:rPr lang="pl-PL" dirty="0" err="1"/>
              <a:t>Emmanuelle</a:t>
            </a:r>
            <a:r>
              <a:rPr lang="pl-PL" dirty="0"/>
              <a:t> i </a:t>
            </a:r>
            <a:r>
              <a:rPr lang="pl-PL" dirty="0" err="1"/>
              <a:t>Doudna</a:t>
            </a:r>
            <a:r>
              <a:rPr lang="pl-PL" dirty="0"/>
              <a:t> Jennifer</a:t>
            </a:r>
            <a:endParaRPr lang="pl-PL" sz="1800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CE99C17-9336-460D-BE0B-CF8C12424E66}"/>
              </a:ext>
            </a:extLst>
          </p:cNvPr>
          <p:cNvSpPr txBox="1"/>
          <p:nvPr/>
        </p:nvSpPr>
        <p:spPr>
          <a:xfrm>
            <a:off x="1187355" y="5673971"/>
            <a:ext cx="3179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Nagroda Nobla</a:t>
            </a:r>
          </a:p>
        </p:txBody>
      </p:sp>
    </p:spTree>
    <p:extLst>
      <p:ext uri="{BB962C8B-B14F-4D97-AF65-F5344CB8AC3E}">
        <p14:creationId xmlns:p14="http://schemas.microsoft.com/office/powerpoint/2010/main" val="4233185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AE53E-D4E5-402A-B4E2-54F5A3828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3780"/>
            <a:ext cx="10515600" cy="2039815"/>
          </a:xfrm>
        </p:spPr>
        <p:txBody>
          <a:bodyPr>
            <a:noAutofit/>
          </a:bodyPr>
          <a:lstStyle/>
          <a:p>
            <a:br>
              <a:rPr lang="pl-PL" sz="1800" b="1" dirty="0"/>
            </a:br>
            <a:br>
              <a:rPr lang="pl-PL" sz="1800" b="1" dirty="0"/>
            </a:br>
            <a:r>
              <a:rPr lang="pl-PL" sz="1800" b="1" dirty="0">
                <a:latin typeface="+mn-lt"/>
              </a:rPr>
              <a:t>1. Użycie specjalnych sekwencji </a:t>
            </a:r>
            <a:r>
              <a:rPr lang="pl-PL" sz="1800" b="1" dirty="0" err="1">
                <a:latin typeface="+mn-lt"/>
              </a:rPr>
              <a:t>gRNA</a:t>
            </a:r>
            <a:r>
              <a:rPr lang="pl-PL" sz="1800" b="1" dirty="0">
                <a:latin typeface="+mn-lt"/>
              </a:rPr>
              <a:t> przewodnika, które kierują enzym Cas9 do określonego fragmentu DNA</a:t>
            </a:r>
            <a:br>
              <a:rPr lang="pl-PL" sz="1800" b="1" dirty="0">
                <a:latin typeface="+mn-lt"/>
              </a:rPr>
            </a:br>
            <a:r>
              <a:rPr lang="pl-PL" sz="1800" b="1" dirty="0">
                <a:latin typeface="+mn-lt"/>
              </a:rPr>
              <a:t>2. Rozpoznanie sekwencji DNA i połączenie z Cas9</a:t>
            </a:r>
            <a:br>
              <a:rPr lang="pl-PL" sz="1800" b="1" dirty="0">
                <a:latin typeface="+mn-lt"/>
              </a:rPr>
            </a:br>
            <a:r>
              <a:rPr lang="pl-PL" sz="1800" b="1" dirty="0">
                <a:latin typeface="+mn-lt"/>
              </a:rPr>
              <a:t>3. Precyzyjne cięcie DNA, </a:t>
            </a:r>
            <a:br>
              <a:rPr lang="pl-PL" sz="1800" b="1" dirty="0">
                <a:latin typeface="+mn-lt"/>
              </a:rPr>
            </a:br>
            <a:r>
              <a:rPr lang="pl-PL" sz="1800" b="1" dirty="0">
                <a:latin typeface="+mn-lt"/>
              </a:rPr>
              <a:t>4. Wprowadzenie pożądanych modyfikacji do podwójnej helisy i naprawa DNA</a:t>
            </a:r>
            <a:br>
              <a:rPr lang="pl-PL" sz="1800" b="1" dirty="0">
                <a:latin typeface="+mn-lt"/>
              </a:rPr>
            </a:br>
            <a:r>
              <a:rPr lang="pl-PL" sz="1800" b="1" dirty="0">
                <a:latin typeface="+mn-lt"/>
              </a:rPr>
              <a:t>5. Pojawienie się nowej cechy rośliny</a:t>
            </a:r>
            <a:br>
              <a:rPr lang="pl-PL" sz="1800" b="1" dirty="0">
                <a:latin typeface="+mn-lt"/>
              </a:rPr>
            </a:br>
            <a:r>
              <a:rPr lang="pl-PL" sz="1800" dirty="0"/>
              <a:t>System CRIPR/Cas9 pozwala wyeliminować (wyciąć) niekorzystne mutacje i wzmacniać te cechy, które są najbardziej pożądane np.: odporność na szkodniki, tolerancja stresu suszy.</a:t>
            </a:r>
            <a:br>
              <a:rPr lang="pl-PL" sz="1800" dirty="0"/>
            </a:br>
            <a:r>
              <a:rPr lang="pl-PL" sz="1800" dirty="0"/>
              <a:t> </a:t>
            </a:r>
            <a:br>
              <a:rPr lang="pl-PL" sz="1800" dirty="0"/>
            </a:br>
            <a:br>
              <a:rPr lang="pl-PL" sz="1800" dirty="0"/>
            </a:br>
            <a:endParaRPr lang="pl-PL" sz="1800" dirty="0"/>
          </a:p>
        </p:txBody>
      </p:sp>
      <p:pic>
        <p:nvPicPr>
          <p:cNvPr id="7" name="Symbol zastępczy zawartości 6">
            <a:extLst>
              <a:ext uri="{FF2B5EF4-FFF2-40B4-BE49-F238E27FC236}">
                <a16:creationId xmlns:a16="http://schemas.microsoft.com/office/drawing/2014/main" id="{79623163-8538-4FF4-92DF-74BE0B16BB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2981" y="2506662"/>
            <a:ext cx="6527007" cy="4351338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7CCD42AE-51B6-42B9-80DB-331618AAAA25}"/>
              </a:ext>
            </a:extLst>
          </p:cNvPr>
          <p:cNvSpPr txBox="1"/>
          <p:nvPr/>
        </p:nvSpPr>
        <p:spPr>
          <a:xfrm>
            <a:off x="2983523" y="110274"/>
            <a:ext cx="6224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/>
              <a:t>Mechanizm działania CRISPR/Cas9</a:t>
            </a:r>
          </a:p>
        </p:txBody>
      </p:sp>
      <p:pic>
        <p:nvPicPr>
          <p:cNvPr id="5" name="Obraz 4" descr="iung_krotki.gif">
            <a:extLst>
              <a:ext uri="{FF2B5EF4-FFF2-40B4-BE49-F238E27FC236}">
                <a16:creationId xmlns:a16="http://schemas.microsoft.com/office/drawing/2014/main" id="{9A70FBAC-34C4-486D-B8DF-5D286A4AC34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939" y="6031899"/>
            <a:ext cx="1704699" cy="49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76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6E3F5C2-481F-4B04-9D30-958DFC9BF87A}"/>
              </a:ext>
            </a:extLst>
          </p:cNvPr>
          <p:cNvSpPr txBox="1"/>
          <p:nvPr/>
        </p:nvSpPr>
        <p:spPr>
          <a:xfrm>
            <a:off x="3961911" y="16284"/>
            <a:ext cx="42681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b="1" dirty="0"/>
              <a:t>CRISPR/Cas9</a:t>
            </a:r>
          </a:p>
          <a:p>
            <a:pPr algn="ctr"/>
            <a:r>
              <a:rPr lang="pl-PL" sz="3200" b="1" dirty="0"/>
              <a:t>Wieloetapowy proces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7945959-7453-4E7A-A3B5-728373EA09AC}"/>
              </a:ext>
            </a:extLst>
          </p:cNvPr>
          <p:cNvSpPr txBox="1"/>
          <p:nvPr/>
        </p:nvSpPr>
        <p:spPr>
          <a:xfrm>
            <a:off x="36147" y="1773229"/>
            <a:ext cx="3718154" cy="35394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u="sng" dirty="0"/>
              <a:t>Wybór genu do modyfikacji </a:t>
            </a:r>
            <a:r>
              <a:rPr lang="pl-PL" sz="1600" dirty="0"/>
              <a:t>(np.: gen podatności na choroby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u="sng" dirty="0"/>
              <a:t>Zaprojektowanie </a:t>
            </a:r>
            <a:r>
              <a:rPr lang="pl-PL" sz="1600" u="sng" dirty="0" err="1"/>
              <a:t>gRNA</a:t>
            </a:r>
            <a:r>
              <a:rPr lang="pl-PL" sz="1600" u="sng" dirty="0"/>
              <a:t> (przewodnika): </a:t>
            </a:r>
            <a:r>
              <a:rPr lang="pl-PL" sz="1600" dirty="0"/>
              <a:t>utworzenie cząsteczki RNA (około 20 nukleotydów), która jest komplementarna do fragmentu wybranego genu</a:t>
            </a:r>
          </a:p>
          <a:p>
            <a:endParaRPr lang="pl-P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u="sng" dirty="0"/>
              <a:t>Przygotowanie wektora (nośnika): </a:t>
            </a:r>
            <a:r>
              <a:rPr lang="pl-PL" sz="1600" dirty="0"/>
              <a:t>Sekwencję kodującą białko Cas9 oraz </a:t>
            </a:r>
            <a:r>
              <a:rPr lang="pl-PL" sz="1600" dirty="0" err="1"/>
              <a:t>gRNA</a:t>
            </a:r>
            <a:r>
              <a:rPr lang="pl-PL" sz="1600" dirty="0"/>
              <a:t> umieszcza się w plazmidzie (kolistym </a:t>
            </a:r>
            <a:r>
              <a:rPr lang="pl-PL" sz="1600" dirty="0" err="1"/>
              <a:t>pozachromosomowym</a:t>
            </a:r>
            <a:r>
              <a:rPr lang="pl-PL" sz="1600" dirty="0"/>
              <a:t> DNA najczęściej bakteryjnym)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D9C4E1E-88D7-4EFF-A9D4-7D25A230F0F2}"/>
              </a:ext>
            </a:extLst>
          </p:cNvPr>
          <p:cNvSpPr txBox="1"/>
          <p:nvPr/>
        </p:nvSpPr>
        <p:spPr>
          <a:xfrm>
            <a:off x="5118590" y="1456649"/>
            <a:ext cx="2303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Faza komórkowa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1914FAA-19CD-46ED-922E-8848B4F36489}"/>
              </a:ext>
            </a:extLst>
          </p:cNvPr>
          <p:cNvSpPr txBox="1"/>
          <p:nvPr/>
        </p:nvSpPr>
        <p:spPr>
          <a:xfrm>
            <a:off x="9386773" y="1339416"/>
            <a:ext cx="2303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Faza hodowlana</a:t>
            </a:r>
          </a:p>
        </p:txBody>
      </p:sp>
      <p:cxnSp>
        <p:nvCxnSpPr>
          <p:cNvPr id="7" name="Łącznik prosty ze strzałką 6">
            <a:extLst>
              <a:ext uri="{FF2B5EF4-FFF2-40B4-BE49-F238E27FC236}">
                <a16:creationId xmlns:a16="http://schemas.microsoft.com/office/drawing/2014/main" id="{7180D321-14C6-4CDD-B812-E32588020D03}"/>
              </a:ext>
            </a:extLst>
          </p:cNvPr>
          <p:cNvCxnSpPr>
            <a:cxnSpLocks/>
          </p:cNvCxnSpPr>
          <p:nvPr/>
        </p:nvCxnSpPr>
        <p:spPr>
          <a:xfrm flipH="1">
            <a:off x="2079742" y="671308"/>
            <a:ext cx="1799740" cy="6770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ze strzałką 8">
            <a:extLst>
              <a:ext uri="{FF2B5EF4-FFF2-40B4-BE49-F238E27FC236}">
                <a16:creationId xmlns:a16="http://schemas.microsoft.com/office/drawing/2014/main" id="{ED7DEE06-929F-491E-AA32-5F6AF545B35A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6096000" y="1093502"/>
            <a:ext cx="0" cy="41589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8E2D1CA3-C61D-4AF5-910E-2A835EEDB30E}"/>
              </a:ext>
            </a:extLst>
          </p:cNvPr>
          <p:cNvCxnSpPr>
            <a:cxnSpLocks/>
          </p:cNvCxnSpPr>
          <p:nvPr/>
        </p:nvCxnSpPr>
        <p:spPr>
          <a:xfrm>
            <a:off x="8002463" y="671308"/>
            <a:ext cx="1585546" cy="630143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2D94113D-D995-450A-A2DB-9AB2EE08BD5A}"/>
              </a:ext>
            </a:extLst>
          </p:cNvPr>
          <p:cNvSpPr txBox="1"/>
          <p:nvPr/>
        </p:nvSpPr>
        <p:spPr>
          <a:xfrm>
            <a:off x="3859823" y="1773229"/>
            <a:ext cx="4952997" cy="5016758"/>
          </a:xfrm>
          <a:prstGeom prst="rect">
            <a:avLst/>
          </a:prstGeom>
          <a:solidFill>
            <a:srgbClr val="AAE600"/>
          </a:solidFill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pl-PL" sz="1600" u="sng" dirty="0"/>
              <a:t>Wykorzystanie bakterii </a:t>
            </a:r>
            <a:r>
              <a:rPr lang="pl-PL" sz="1600" i="1" u="sng" dirty="0" err="1"/>
              <a:t>Agrobacterium</a:t>
            </a:r>
            <a:r>
              <a:rPr lang="pl-PL" sz="1600" i="1" u="sng" dirty="0"/>
              <a:t> </a:t>
            </a:r>
            <a:r>
              <a:rPr lang="pl-PL" sz="1600" i="1" u="sng" dirty="0" err="1"/>
              <a:t>tumefaciens</a:t>
            </a:r>
            <a:r>
              <a:rPr lang="pl-PL" sz="1600" i="1" u="sng" dirty="0"/>
              <a:t> </a:t>
            </a:r>
            <a:r>
              <a:rPr lang="pl-PL" sz="1600" dirty="0"/>
              <a:t>i ich naturalnej zdolności do infekowania komórek roślinnych i transferowania do nich przygotowanego wcześniej plazmidu</a:t>
            </a:r>
          </a:p>
          <a:p>
            <a:pPr marL="176213" indent="-176213"/>
            <a:r>
              <a:rPr lang="pl-PL" sz="1600" dirty="0"/>
              <a:t>Lub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pl-PL" sz="1600" u="sng" dirty="0" err="1"/>
              <a:t>Mikrobombardowanie</a:t>
            </a:r>
            <a:r>
              <a:rPr lang="pl-PL" sz="1600" u="sng" dirty="0"/>
              <a:t> komórek roślinnych </a:t>
            </a:r>
            <a:r>
              <a:rPr lang="pl-PL" sz="1600" dirty="0"/>
              <a:t>cząsteczkami złota pokrytymi DNA z systemem CRISPR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pl-PL" sz="1600" dirty="0"/>
              <a:t>Przetransportowanie białka Das9 i </a:t>
            </a:r>
            <a:r>
              <a:rPr lang="pl-PL" sz="1600" dirty="0" err="1"/>
              <a:t>gRNA</a:t>
            </a:r>
            <a:r>
              <a:rPr lang="pl-PL" sz="1600" dirty="0"/>
              <a:t> do jądra komórkowego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pl-PL" sz="1600" dirty="0"/>
              <a:t>Poszukiwanie specyficznej sekwencji kotwiczącej przez kompleks CRISPR/Cas9 w genomowym DNA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pl-PL" sz="1600" dirty="0" err="1"/>
              <a:t>Dopasownie</a:t>
            </a:r>
            <a:r>
              <a:rPr lang="pl-PL" sz="1600" dirty="0"/>
              <a:t> </a:t>
            </a:r>
            <a:r>
              <a:rPr lang="pl-PL" sz="1600" dirty="0" err="1"/>
              <a:t>gRNA</a:t>
            </a:r>
            <a:r>
              <a:rPr lang="pl-PL" sz="1600" dirty="0"/>
              <a:t> do nici DNA i rozplecenie podwójnej helisy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pl-PL" sz="1600" dirty="0"/>
              <a:t>Cięcie obydwu nici DNA przez białko Cas9 w dokładnie wyznaczonym miejscu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pl-PL" sz="1600" dirty="0"/>
              <a:t>Naprawa pęknięć DNA związana z losowymi zmianami nukleotydu niszczącymi pierwotną strukturę genu tzw. </a:t>
            </a:r>
            <a:r>
              <a:rPr lang="pl-PL" sz="1600" dirty="0" err="1"/>
              <a:t>knockout</a:t>
            </a:r>
            <a:r>
              <a:rPr lang="pl-PL" sz="1600" dirty="0"/>
              <a:t> – wyciszenie genu 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pl-PL" sz="1600" dirty="0"/>
              <a:t>Wprowadzenie do komórki wzorcowego DNA, kopiowane i naprawa mutacji – edycja genu 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0EF19CFE-206B-422D-9A74-503B77066ACE}"/>
              </a:ext>
            </a:extLst>
          </p:cNvPr>
          <p:cNvSpPr txBox="1"/>
          <p:nvPr/>
        </p:nvSpPr>
        <p:spPr>
          <a:xfrm>
            <a:off x="8901729" y="1708748"/>
            <a:ext cx="3273672" cy="35394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u="sng" dirty="0"/>
              <a:t>Regeneracja roślin z pojedynczych komórek na pożywkach </a:t>
            </a:r>
            <a:r>
              <a:rPr lang="pl-PL" sz="1600" dirty="0"/>
              <a:t>z hormonami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u="sng" dirty="0"/>
              <a:t>Weryfikacja </a:t>
            </a:r>
            <a:r>
              <a:rPr lang="pl-PL" sz="1600" dirty="0"/>
              <a:t>– sekwencjonowanie DNA zregenerowanych  roślin w celu oceny miejsca zmian w genomie</a:t>
            </a:r>
          </a:p>
          <a:p>
            <a:endParaRPr lang="pl-PL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u="sng" dirty="0"/>
              <a:t>Uzyskanie czystych linii </a:t>
            </a:r>
            <a:r>
              <a:rPr lang="pl-PL" sz="1600" dirty="0"/>
              <a:t>– krzyżowanie roślin w celu usunięcia genów Cas9 i </a:t>
            </a:r>
            <a:r>
              <a:rPr lang="pl-PL" sz="1600" dirty="0" err="1"/>
              <a:t>gRNA</a:t>
            </a:r>
            <a:r>
              <a:rPr lang="pl-PL" sz="1600" dirty="0"/>
              <a:t> oraz pozostawienia pożądanych cech.</a:t>
            </a:r>
          </a:p>
          <a:p>
            <a:endParaRPr lang="pl-PL" sz="1600" dirty="0"/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6DA66AE5-B7C2-4068-A2D2-822D79352C78}"/>
              </a:ext>
            </a:extLst>
          </p:cNvPr>
          <p:cNvSpPr txBox="1"/>
          <p:nvPr/>
        </p:nvSpPr>
        <p:spPr>
          <a:xfrm>
            <a:off x="1071195" y="1456649"/>
            <a:ext cx="2303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Faza laboratoryjna</a:t>
            </a:r>
          </a:p>
        </p:txBody>
      </p:sp>
      <p:pic>
        <p:nvPicPr>
          <p:cNvPr id="12" name="Obraz 11" descr="iung_krotki.gif">
            <a:extLst>
              <a:ext uri="{FF2B5EF4-FFF2-40B4-BE49-F238E27FC236}">
                <a16:creationId xmlns:a16="http://schemas.microsoft.com/office/drawing/2014/main" id="{488746E7-6E34-4AB2-B689-161B3C22231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5043" y="6077853"/>
            <a:ext cx="1704699" cy="49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04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13A0873B-712B-474F-9F23-4F97116F8335}"/>
              </a:ext>
            </a:extLst>
          </p:cNvPr>
          <p:cNvSpPr txBox="1"/>
          <p:nvPr/>
        </p:nvSpPr>
        <p:spPr>
          <a:xfrm>
            <a:off x="3314699" y="545123"/>
            <a:ext cx="5562601" cy="369332"/>
          </a:xfrm>
          <a:prstGeom prst="rect">
            <a:avLst/>
          </a:prstGeom>
          <a:solidFill>
            <a:srgbClr val="99CC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Korzyści dla hodowli roślin wynikające z CRISPR/Cas9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C73CBD4D-9E72-4D34-B1E2-575C84910E19}"/>
              </a:ext>
            </a:extLst>
          </p:cNvPr>
          <p:cNvSpPr txBox="1"/>
          <p:nvPr/>
        </p:nvSpPr>
        <p:spPr>
          <a:xfrm>
            <a:off x="1044819" y="1166842"/>
            <a:ext cx="10102362" cy="452431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Wydatne skrócenie czasu potrzebnego do uzyskania pożądanego materiału hodowlanego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Poprawiona wydajność plonów poprzez zmiany aktywności genów wpływających na plon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Zwiększenie odporności na choroby i szkodniki poprzez wyłączenie genu odpowiedzialnego za podatność na chorobę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Zwiększenie odporności na stres abiotyczny np.: suszę, zasolenie, wysoką temperaturę, okresowe niedobory wody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Możliwość ograniczenia stosowania środków ochrony roślin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Poprawa wykorzystania nawozów i wody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Poprawa jakości produktów rolnych poprzez kształtowanie jakości surowca o zwiększonej zawartości białka, witamin, składników odżywczych, składu metabolitów wtórnych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Modyfikacja określonego genu bez zbędnego balastu genetycznego (tj. niepożądanych genów)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Zmniejszenie kosztów i nakładów na pracy związanych z uzyskiwaniem nowych materiałów hodowlanych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Możliwość szybkiego reagowania hodowli na pojawiające się problemy np.: nowy patogen, nowy </a:t>
            </a:r>
            <a:r>
              <a:rPr lang="pl-PL" dirty="0" err="1"/>
              <a:t>izolat</a:t>
            </a:r>
            <a:r>
              <a:rPr lang="pl-PL" dirty="0"/>
              <a:t> wirusa </a:t>
            </a:r>
          </a:p>
          <a:p>
            <a:endParaRPr lang="pl-PL" dirty="0"/>
          </a:p>
        </p:txBody>
      </p:sp>
      <p:pic>
        <p:nvPicPr>
          <p:cNvPr id="6" name="Obraz 5" descr="iung_krotki.gif">
            <a:extLst>
              <a:ext uri="{FF2B5EF4-FFF2-40B4-BE49-F238E27FC236}">
                <a16:creationId xmlns:a16="http://schemas.microsoft.com/office/drawing/2014/main" id="{7D23C17A-B302-4D2B-956F-C89F2BE8B7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4623" y="6007515"/>
            <a:ext cx="1704699" cy="49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816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9BA1A2B7-7D19-40A8-B8DE-95EC7E8FB053}"/>
              </a:ext>
            </a:extLst>
          </p:cNvPr>
          <p:cNvSpPr txBox="1"/>
          <p:nvPr/>
        </p:nvSpPr>
        <p:spPr>
          <a:xfrm>
            <a:off x="4319954" y="571480"/>
            <a:ext cx="3552092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bg1"/>
                </a:solidFill>
              </a:rPr>
              <a:t>Ryzyka wynikające z CRISPR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D0434A7F-AE01-4113-A902-6742AFBCAF86}"/>
              </a:ext>
            </a:extLst>
          </p:cNvPr>
          <p:cNvSpPr txBox="1"/>
          <p:nvPr/>
        </p:nvSpPr>
        <p:spPr>
          <a:xfrm>
            <a:off x="948104" y="1299031"/>
            <a:ext cx="10584254" cy="39703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Niezamierzone zmiany w innych miejscach genomu tj. w miejscach o sekwencji podobnej do sekwencji docelowej (off-target)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Niezamierzone zmiany w miejscu docelowym. Cas9 trafi dokładnie w wybrane miejsce, ale naprawa DNA może prowadzić do różnych zmian, nie tylko do oczekiwanej małej delecji lub insercji (on-target)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Zmiany w innych genach mogą mieć nieprzewidziane skutki fenotypowe np.: wyłączenie jednego genu może wpływać na inne procesy jak wzrost, metabolizm czy plonowanie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Efekty </a:t>
            </a:r>
            <a:r>
              <a:rPr lang="pl-PL" dirty="0" err="1"/>
              <a:t>plejotropowe</a:t>
            </a:r>
            <a:r>
              <a:rPr lang="pl-PL" dirty="0"/>
              <a:t> – modyfikacja genu odpowiedzialnego za jedną cechę może zmieniać inne cechy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Mozaikowatość i niejednorodność edycji – w pierwszym pokoleniu roślin uzyskanych po edycji mogą występować różne warianty genetyczne – nie wszystkie komórki muszą mieć identyczną zmianę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Potencjalne oddziaływanie środowiskowe - wprowadzenia niepożądanych zmian w środowisku (możliwość przepływu genów do innych populacji)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Ograniczenia techniczne – nie każdy gen można łatwo edytować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pl-PL" dirty="0"/>
              <a:t>Obawy o bezpieczeństwo dla ludzi i zwierząt</a:t>
            </a:r>
          </a:p>
          <a:p>
            <a:endParaRPr lang="pl-PL" dirty="0"/>
          </a:p>
        </p:txBody>
      </p:sp>
      <p:pic>
        <p:nvPicPr>
          <p:cNvPr id="4" name="Obraz 3" descr="iung_krotki.gif">
            <a:extLst>
              <a:ext uri="{FF2B5EF4-FFF2-40B4-BE49-F238E27FC236}">
                <a16:creationId xmlns:a16="http://schemas.microsoft.com/office/drawing/2014/main" id="{18053074-922B-4587-9BE6-F2109E9363D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586" y="6033892"/>
            <a:ext cx="1704699" cy="49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098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809D2E49-B708-40D1-A51F-9811B6C64B19}"/>
              </a:ext>
            </a:extLst>
          </p:cNvPr>
          <p:cNvSpPr txBox="1"/>
          <p:nvPr/>
        </p:nvSpPr>
        <p:spPr>
          <a:xfrm>
            <a:off x="4232030" y="527538"/>
            <a:ext cx="3727939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pl-PL" b="1" dirty="0"/>
              <a:t>CRISPR/</a:t>
            </a:r>
            <a:r>
              <a:rPr lang="pl-PL" b="1" dirty="0" err="1"/>
              <a:t>Cas</a:t>
            </a:r>
            <a:r>
              <a:rPr lang="pl-PL" b="1" dirty="0"/>
              <a:t> a klasyczna hodowla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97ED3A64-8B7B-43B6-93EE-2BE053B996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9988981"/>
              </p:ext>
            </p:extLst>
          </p:nvPr>
        </p:nvGraphicFramePr>
        <p:xfrm>
          <a:off x="1741366" y="1642858"/>
          <a:ext cx="8709268" cy="3159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54634">
                  <a:extLst>
                    <a:ext uri="{9D8B030D-6E8A-4147-A177-3AD203B41FA5}">
                      <a16:colId xmlns:a16="http://schemas.microsoft.com/office/drawing/2014/main" val="2639598082"/>
                    </a:ext>
                  </a:extLst>
                </a:gridCol>
                <a:gridCol w="4354634">
                  <a:extLst>
                    <a:ext uri="{9D8B030D-6E8A-4147-A177-3AD203B41FA5}">
                      <a16:colId xmlns:a16="http://schemas.microsoft.com/office/drawing/2014/main" val="3088141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l-PL" sz="2000" dirty="0"/>
                        <a:t>Klasyczna hodowla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dirty="0"/>
                        <a:t>CRISPR/</a:t>
                      </a:r>
                      <a:r>
                        <a:rPr lang="pl-PL" sz="2000" dirty="0" err="1"/>
                        <a:t>Cas</a:t>
                      </a:r>
                      <a:endParaRPr lang="pl-PL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68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Szerokie źródło zmienności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Ukierunkowana zmiana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73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Krzyżowanie roślin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Bezpośrednia edycja genomu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5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Wiele genów dziedziczonych jednocześnie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Możliwość modyfikacji określonego genu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49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Wielopokoleniowa selekcja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Potencjalnie krótsza droga do określonej cechy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41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l-PL" b="1" dirty="0"/>
                        <a:t>Konieczność eliminowania niepożądanych cech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b="1" dirty="0"/>
                        <a:t>Możliwość zachowania elitarnego genotypu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030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150278"/>
                  </a:ext>
                </a:extLst>
              </a:tr>
            </a:tbl>
          </a:graphicData>
        </a:graphic>
      </p:graphicFrame>
      <p:pic>
        <p:nvPicPr>
          <p:cNvPr id="5" name="Obraz 4" descr="iung_krotki.gif">
            <a:extLst>
              <a:ext uri="{FF2B5EF4-FFF2-40B4-BE49-F238E27FC236}">
                <a16:creationId xmlns:a16="http://schemas.microsoft.com/office/drawing/2014/main" id="{84489B09-014F-4F3B-9E6B-8F80D6B0811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0131" y="5945968"/>
            <a:ext cx="1704699" cy="490306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B104B9A-E820-4317-ADCC-3E2AF8EF9EBE}"/>
              </a:ext>
            </a:extLst>
          </p:cNvPr>
          <p:cNvSpPr txBox="1"/>
          <p:nvPr/>
        </p:nvSpPr>
        <p:spPr>
          <a:xfrm>
            <a:off x="1741366" y="5131558"/>
            <a:ext cx="8709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/>
              <a:t>CRISPR/</a:t>
            </a:r>
            <a:r>
              <a:rPr lang="pl-PL" b="1" dirty="0" err="1"/>
              <a:t>Cas</a:t>
            </a:r>
            <a:r>
              <a:rPr lang="pl-PL" b="1" dirty="0"/>
              <a:t> zwiększa precyzję hodowli, ale nie eliminuje potrzeby selekcji, walidacji molekularnej, oceny fenotypowej i oceny bezpieczeństwa</a:t>
            </a:r>
          </a:p>
        </p:txBody>
      </p:sp>
    </p:spTree>
    <p:extLst>
      <p:ext uri="{BB962C8B-B14F-4D97-AF65-F5344CB8AC3E}">
        <p14:creationId xmlns:p14="http://schemas.microsoft.com/office/powerpoint/2010/main" val="1590059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F2D9539A-952C-4A94-89D7-D68079363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4" name="Obraz 3" descr="iung_krotki.gif">
            <a:extLst>
              <a:ext uri="{FF2B5EF4-FFF2-40B4-BE49-F238E27FC236}">
                <a16:creationId xmlns:a16="http://schemas.microsoft.com/office/drawing/2014/main" id="{B801BB31-5DFC-4034-A371-7C6844FB7E8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3416" y="5436015"/>
            <a:ext cx="1704699" cy="490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826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FDB8B0F2-C0CA-4330-916A-2B2529333D1A}"/>
              </a:ext>
            </a:extLst>
          </p:cNvPr>
          <p:cNvSpPr txBox="1"/>
          <p:nvPr/>
        </p:nvSpPr>
        <p:spPr>
          <a:xfrm>
            <a:off x="3427863" y="87754"/>
            <a:ext cx="5336274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Kierunki wykorzystania CRISPR/</a:t>
            </a:r>
            <a:r>
              <a:rPr lang="pl-PL" sz="2000" b="1" dirty="0" err="1"/>
              <a:t>Cas</a:t>
            </a:r>
            <a:r>
              <a:rPr lang="pl-PL" sz="2000" b="1" dirty="0"/>
              <a:t> w hodowli tytoniu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3FC8584-DDA3-4B95-BBCD-7E0DF0EA0C3D}"/>
              </a:ext>
            </a:extLst>
          </p:cNvPr>
          <p:cNvSpPr txBox="1"/>
          <p:nvPr/>
        </p:nvSpPr>
        <p:spPr>
          <a:xfrm>
            <a:off x="300251" y="713385"/>
            <a:ext cx="116688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6">
                    <a:lumMod val="50000"/>
                  </a:schemeClr>
                </a:solidFill>
              </a:rPr>
              <a:t>ODPORNOŚĆ NA WIRUSY:</a:t>
            </a:r>
          </a:p>
          <a:p>
            <a:pPr algn="just"/>
            <a:r>
              <a:rPr lang="pl-PL" b="1" dirty="0"/>
              <a:t>Wirus Y ziemniaka </a:t>
            </a:r>
            <a:r>
              <a:rPr lang="pl-PL" dirty="0"/>
              <a:t>(PVY) – edycja genów podatności z rodziny </a:t>
            </a:r>
            <a:r>
              <a:rPr lang="pl-PL" i="1" dirty="0"/>
              <a:t>eIF4E</a:t>
            </a:r>
            <a:r>
              <a:rPr lang="pl-PL" dirty="0"/>
              <a:t> i </a:t>
            </a:r>
            <a:r>
              <a:rPr lang="pl-PL" i="1" dirty="0"/>
              <a:t>eIF9(</a:t>
            </a:r>
            <a:r>
              <a:rPr lang="pl-PL" i="1" dirty="0" err="1"/>
              <a:t>iso</a:t>
            </a:r>
            <a:r>
              <a:rPr lang="pl-PL" i="1" dirty="0"/>
              <a:t>)4E </a:t>
            </a:r>
            <a:r>
              <a:rPr lang="pl-PL" dirty="0"/>
              <a:t>powoduje, że białko wirusowe (</a:t>
            </a:r>
            <a:r>
              <a:rPr lang="pl-PL" dirty="0" err="1"/>
              <a:t>Vpg</a:t>
            </a:r>
            <a:r>
              <a:rPr lang="pl-PL" dirty="0"/>
              <a:t>) nie może się połączyć z białkiem eiF4E lub </a:t>
            </a:r>
            <a:r>
              <a:rPr lang="pl-PL" dirty="0" err="1"/>
              <a:t>eIF</a:t>
            </a:r>
            <a:r>
              <a:rPr lang="pl-PL" dirty="0"/>
              <a:t>(</a:t>
            </a:r>
            <a:r>
              <a:rPr lang="pl-PL" dirty="0" err="1"/>
              <a:t>iso</a:t>
            </a:r>
            <a:r>
              <a:rPr lang="pl-PL" dirty="0"/>
              <a:t>)4E rośliny, przez co wirus nie może przejąć kontroli nad komórką roślinną i wykorzystać ją do własnej replikacji (namnażania się). Gry wirus nie może połączyć się z białkiem roślina staje się dla niego odporna (</a:t>
            </a:r>
            <a:r>
              <a:rPr lang="pl-PL" dirty="0" err="1"/>
              <a:t>Scientific</a:t>
            </a:r>
            <a:r>
              <a:rPr lang="pl-PL" dirty="0"/>
              <a:t> </a:t>
            </a:r>
            <a:r>
              <a:rPr lang="pl-PL" dirty="0" err="1"/>
              <a:t>Reports</a:t>
            </a:r>
            <a:r>
              <a:rPr lang="pl-PL" dirty="0"/>
              <a:t> 2022)</a:t>
            </a:r>
          </a:p>
          <a:p>
            <a:endParaRPr lang="pl-PL" dirty="0"/>
          </a:p>
          <a:p>
            <a:pPr algn="just"/>
            <a:r>
              <a:rPr lang="pl-PL" b="1" dirty="0"/>
              <a:t>Wirus mozaiki tytoniu </a:t>
            </a:r>
            <a:r>
              <a:rPr lang="pl-PL" dirty="0"/>
              <a:t>(TMV) – wyłączenie genu </a:t>
            </a:r>
            <a:r>
              <a:rPr lang="pl-PL" i="1" dirty="0"/>
              <a:t>NtTOM1 </a:t>
            </a:r>
            <a:r>
              <a:rPr lang="pl-PL" dirty="0"/>
              <a:t>polegające na wycięciu pierwszego </a:t>
            </a:r>
            <a:r>
              <a:rPr lang="pl-PL" dirty="0" err="1"/>
              <a:t>egzonu</a:t>
            </a:r>
            <a:r>
              <a:rPr lang="pl-PL" dirty="0"/>
              <a:t> (początku) tego genu powoduje, że roślina przestaje produkować funkcjonalne białko TOM1. Wirus po wniknięciu do komórki nie może połączyć się z TOM1, zakotwiczyć w błonie komórkowej, co blokuje jego namnażanie się. Roślina zyskuje trwałą odporność (</a:t>
            </a:r>
            <a:r>
              <a:rPr lang="pl-PL" dirty="0" err="1"/>
              <a:t>Molecular</a:t>
            </a:r>
            <a:r>
              <a:rPr lang="pl-PL" dirty="0"/>
              <a:t> </a:t>
            </a:r>
            <a:r>
              <a:rPr lang="pl-PL" dirty="0" err="1"/>
              <a:t>Biology</a:t>
            </a:r>
            <a:r>
              <a:rPr lang="pl-PL" dirty="0"/>
              <a:t> </a:t>
            </a:r>
            <a:r>
              <a:rPr lang="pl-PL" dirty="0" err="1"/>
              <a:t>Reports</a:t>
            </a:r>
            <a:r>
              <a:rPr lang="pl-PL" dirty="0"/>
              <a:t> 2023)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96403A9-9183-4B2D-A1D5-4702FB13C3AD}"/>
              </a:ext>
            </a:extLst>
          </p:cNvPr>
          <p:cNvSpPr txBox="1"/>
          <p:nvPr/>
        </p:nvSpPr>
        <p:spPr>
          <a:xfrm>
            <a:off x="300250" y="3507469"/>
            <a:ext cx="116688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accent6">
                    <a:lumMod val="50000"/>
                  </a:schemeClr>
                </a:solidFill>
              </a:rPr>
              <a:t>REGULACJA ZAWARTOŚCI NIKOTYNY:</a:t>
            </a:r>
          </a:p>
          <a:p>
            <a:pPr algn="just"/>
            <a:r>
              <a:rPr lang="pl-PL" b="1" dirty="0"/>
              <a:t>Wyłączenie rodziny genów </a:t>
            </a:r>
            <a:r>
              <a:rPr lang="pl-PL" b="1" i="1" dirty="0"/>
              <a:t>BBL</a:t>
            </a:r>
            <a:r>
              <a:rPr lang="pl-PL" b="1" dirty="0"/>
              <a:t> </a:t>
            </a:r>
            <a:r>
              <a:rPr lang="pl-PL" dirty="0"/>
              <a:t>produkujących enzymy BBL, które odpowiadają za końcowy etap syntezy nikotyny w korzeniach tytoniu. Wyłączenie genów i w konsekwencji brak enzymów w komórkach tytoniu spowodowały spadek zawartości nikotyny o 99,7% i stworzenie tytoniu praktycznie wolnego od nikotyny (Science for </a:t>
            </a:r>
            <a:r>
              <a:rPr lang="pl-PL" dirty="0" err="1"/>
              <a:t>Democracy</a:t>
            </a:r>
            <a:r>
              <a:rPr lang="pl-PL" dirty="0"/>
              <a:t> 2019)</a:t>
            </a:r>
          </a:p>
          <a:p>
            <a:pPr algn="just"/>
            <a:r>
              <a:rPr lang="pl-PL" b="1" dirty="0"/>
              <a:t>Wyłączenie genu A</a:t>
            </a:r>
            <a:r>
              <a:rPr lang="pl-PL" b="1" i="1" dirty="0"/>
              <a:t>622</a:t>
            </a:r>
            <a:r>
              <a:rPr lang="pl-PL" b="1" dirty="0"/>
              <a:t> </a:t>
            </a:r>
            <a:r>
              <a:rPr lang="pl-PL" dirty="0"/>
              <a:t>powoduje brak produkcji reduktazy NADPH – enzymu uczestniczącego w szlaku metabolicznym nikotyny. W efekcie uzyskano obniżenie poziomu nikotyny w liściach tytoniu o 99,6%. Badania wykazały jednak, że edycja genu A</a:t>
            </a:r>
            <a:r>
              <a:rPr lang="pl-PL" i="1" dirty="0"/>
              <a:t>622</a:t>
            </a:r>
            <a:r>
              <a:rPr lang="pl-PL" dirty="0"/>
              <a:t> silnie wpływa na anatomię rośliny (zmniejsza jej wysokość i liczbę liści) (</a:t>
            </a:r>
            <a:r>
              <a:rPr lang="pl-PL" dirty="0" err="1"/>
              <a:t>Current</a:t>
            </a:r>
            <a:r>
              <a:rPr lang="pl-PL" dirty="0"/>
              <a:t> Plant </a:t>
            </a:r>
            <a:r>
              <a:rPr lang="pl-PL" dirty="0" err="1"/>
              <a:t>Biology</a:t>
            </a:r>
            <a:r>
              <a:rPr lang="pl-PL" dirty="0"/>
              <a:t> 2024)</a:t>
            </a:r>
          </a:p>
          <a:p>
            <a:pPr algn="just"/>
            <a:r>
              <a:rPr lang="pl-PL" b="1" dirty="0"/>
              <a:t>Celowanie w czynniki transkrypcyjne z rodziny </a:t>
            </a:r>
            <a:r>
              <a:rPr lang="pl-PL" b="1" i="1" dirty="0"/>
              <a:t>ERF</a:t>
            </a:r>
            <a:r>
              <a:rPr lang="pl-PL" b="1" dirty="0"/>
              <a:t> </a:t>
            </a:r>
            <a:r>
              <a:rPr lang="pl-PL" dirty="0"/>
              <a:t>odpowiadające za uruchomienie procesu produkcji nikotyny. Wyłączenie genów </a:t>
            </a:r>
            <a:r>
              <a:rPr lang="pl-PL" i="1" dirty="0"/>
              <a:t>ERF</a:t>
            </a:r>
            <a:r>
              <a:rPr lang="pl-PL" dirty="0"/>
              <a:t> spowodowało, że roślina nie rozpoczynała produkcji nikotyny. Tytoń nie wykazywał zaburzeń morfologii i rozwoju (</a:t>
            </a:r>
            <a:r>
              <a:rPr lang="pl-PL" dirty="0" err="1"/>
              <a:t>Journal</a:t>
            </a:r>
            <a:r>
              <a:rPr lang="pl-PL" dirty="0"/>
              <a:t> of </a:t>
            </a:r>
            <a:r>
              <a:rPr lang="pl-PL" dirty="0" err="1"/>
              <a:t>Experimental</a:t>
            </a:r>
            <a:r>
              <a:rPr lang="pl-PL" dirty="0"/>
              <a:t> </a:t>
            </a:r>
            <a:r>
              <a:rPr lang="pl-PL" dirty="0" err="1"/>
              <a:t>Botany</a:t>
            </a:r>
            <a:r>
              <a:rPr lang="pl-PL" dirty="0"/>
              <a:t> 2023)</a:t>
            </a:r>
          </a:p>
          <a:p>
            <a:pPr algn="just"/>
            <a:r>
              <a:rPr lang="pl-PL" b="1" dirty="0"/>
              <a:t>Blokowanie genu </a:t>
            </a:r>
            <a:r>
              <a:rPr lang="pl-PL" b="1" i="1" dirty="0"/>
              <a:t>QPT2 </a:t>
            </a:r>
            <a:r>
              <a:rPr lang="pl-PL" dirty="0"/>
              <a:t>odpowiadającego za produkcję enzymu niezbędnego do budowy pierścienia pirydynowego nikotyny. Działanie spowodowało spadek poziomu nikotyny i silne zahamowanie wzrostu BMC </a:t>
            </a:r>
            <a:r>
              <a:rPr lang="pl-PL" dirty="0" err="1"/>
              <a:t>Research</a:t>
            </a:r>
            <a:r>
              <a:rPr lang="pl-PL" dirty="0"/>
              <a:t> Notes 2022)</a:t>
            </a:r>
          </a:p>
        </p:txBody>
      </p:sp>
    </p:spTree>
    <p:extLst>
      <p:ext uri="{BB962C8B-B14F-4D97-AF65-F5344CB8AC3E}">
        <p14:creationId xmlns:p14="http://schemas.microsoft.com/office/powerpoint/2010/main" val="3049036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43981A47-0107-4ED5-80A0-05EB1FD22B69}"/>
              </a:ext>
            </a:extLst>
          </p:cNvPr>
          <p:cNvSpPr txBox="1"/>
          <p:nvPr/>
        </p:nvSpPr>
        <p:spPr>
          <a:xfrm>
            <a:off x="3427863" y="265178"/>
            <a:ext cx="5336274" cy="70788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/>
              <a:t>Kierunki wykorzystania CRISPR/</a:t>
            </a:r>
            <a:r>
              <a:rPr lang="pl-PL" sz="2000" b="1" dirty="0" err="1"/>
              <a:t>Cas</a:t>
            </a:r>
            <a:r>
              <a:rPr lang="pl-PL" sz="2000" b="1" dirty="0"/>
              <a:t> w hodowli tytoniu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5B6A3AF-7885-4A08-A9E3-D408653E211B}"/>
              </a:ext>
            </a:extLst>
          </p:cNvPr>
          <p:cNvSpPr txBox="1"/>
          <p:nvPr/>
        </p:nvSpPr>
        <p:spPr>
          <a:xfrm>
            <a:off x="491319" y="1146412"/>
            <a:ext cx="111775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b="1" dirty="0"/>
              <a:t>Zwiększenie tolerancji na suszę </a:t>
            </a:r>
            <a:r>
              <a:rPr lang="pl-PL" dirty="0"/>
              <a:t>poprzez modyfikację rodziny genów </a:t>
            </a:r>
            <a:r>
              <a:rPr lang="pl-PL" i="1" dirty="0" err="1"/>
              <a:t>NtAITR</a:t>
            </a:r>
            <a:r>
              <a:rPr lang="pl-PL" i="1" dirty="0"/>
              <a:t>, </a:t>
            </a:r>
            <a:r>
              <a:rPr lang="pl-PL" dirty="0"/>
              <a:t>które powodowały małą wrażliwość na kwas </a:t>
            </a:r>
            <a:r>
              <a:rPr lang="pl-PL" dirty="0" err="1"/>
              <a:t>abscysynowy</a:t>
            </a:r>
            <a:r>
              <a:rPr lang="pl-PL" dirty="0"/>
              <a:t> – hormon odpowiedzialny za zamykanie aparatów szparkowych i oszczędzanie wody. W efekcie modyfikacji rośliny tytoniu wykazywały wzrost odporności na suszę  (International </a:t>
            </a:r>
            <a:r>
              <a:rPr lang="pl-PL" dirty="0" err="1"/>
              <a:t>Journal</a:t>
            </a:r>
            <a:r>
              <a:rPr lang="pl-PL" dirty="0"/>
              <a:t> of </a:t>
            </a:r>
            <a:r>
              <a:rPr lang="pl-PL" dirty="0" err="1"/>
              <a:t>Molecular</a:t>
            </a:r>
            <a:r>
              <a:rPr lang="pl-PL" dirty="0"/>
              <a:t> Science 2022)</a:t>
            </a:r>
          </a:p>
          <a:p>
            <a:pPr algn="just"/>
            <a:endParaRPr lang="pl-PL" dirty="0"/>
          </a:p>
          <a:p>
            <a:pPr algn="just"/>
            <a:r>
              <a:rPr lang="pl-PL" b="1" dirty="0"/>
              <a:t>Odporność na zasolenie i </a:t>
            </a:r>
            <a:r>
              <a:rPr lang="pl-PL" b="1"/>
              <a:t>suszę </a:t>
            </a:r>
            <a:r>
              <a:rPr lang="pl-PL"/>
              <a:t>poprzez </a:t>
            </a:r>
            <a:r>
              <a:rPr lang="pl-PL" dirty="0"/>
              <a:t>wyłączenie genu </a:t>
            </a:r>
            <a:r>
              <a:rPr lang="pl-PL" i="1" dirty="0"/>
              <a:t>NtNACO28 </a:t>
            </a:r>
            <a:r>
              <a:rPr lang="pl-PL" dirty="0"/>
              <a:t>odpowiadającego za reakcje stresowe roślin. Zmodyfikowany tytoń charakteryzował się niższym wskaźnikiem utraty wody z liści i dłuższymi korzeniami w warunkach wysokiego zasolenia w glebie (</a:t>
            </a:r>
            <a:r>
              <a:rPr lang="pl-PL" dirty="0" err="1"/>
              <a:t>Frontiers</a:t>
            </a:r>
            <a:r>
              <a:rPr lang="pl-PL" dirty="0"/>
              <a:t> in Plant Science 2022)</a:t>
            </a:r>
          </a:p>
          <a:p>
            <a:pPr algn="just"/>
            <a:endParaRPr lang="pl-PL" dirty="0"/>
          </a:p>
          <a:p>
            <a:pPr algn="just"/>
            <a:r>
              <a:rPr lang="pl-PL" b="1" dirty="0"/>
              <a:t>Zwiększenie odporności na wysokie temperatury </a:t>
            </a:r>
            <a:r>
              <a:rPr lang="pl-PL" dirty="0"/>
              <a:t>poprzez zablokowanie działania genu </a:t>
            </a:r>
            <a:r>
              <a:rPr lang="pl-PL" i="1" dirty="0"/>
              <a:t>BCH</a:t>
            </a:r>
            <a:r>
              <a:rPr lang="pl-PL" dirty="0"/>
              <a:t> odpowiadającego za przekształcanie beta-karotenu w ksantofile. Mutacja spowodowała znaczny wzrost akumulacji beta-karotenu w liściach. Beta-karoten zadziałał jak bariera przeciwsłoneczna i rośliny wykazywały wysoką odporność na upały (Plant </a:t>
            </a:r>
            <a:r>
              <a:rPr lang="pl-PL" dirty="0" err="1"/>
              <a:t>Physiology</a:t>
            </a:r>
            <a:r>
              <a:rPr lang="pl-PL" dirty="0"/>
              <a:t> and </a:t>
            </a:r>
            <a:r>
              <a:rPr lang="pl-PL" dirty="0" err="1"/>
              <a:t>Biochemistry</a:t>
            </a:r>
            <a:r>
              <a:rPr lang="pl-PL" dirty="0"/>
              <a:t> 2026)</a:t>
            </a:r>
          </a:p>
          <a:p>
            <a:pPr algn="just"/>
            <a:endParaRPr lang="pl-PL" dirty="0"/>
          </a:p>
          <a:p>
            <a:pPr algn="just"/>
            <a:r>
              <a:rPr lang="pl-PL" b="1" dirty="0"/>
              <a:t>Odporność na stres oksydacyjny i zasolenie </a:t>
            </a:r>
            <a:r>
              <a:rPr lang="pl-PL" dirty="0"/>
              <a:t>poprzez edycję genu </a:t>
            </a:r>
            <a:r>
              <a:rPr lang="pl-PL" i="1" dirty="0"/>
              <a:t>NtHyPRP1</a:t>
            </a:r>
            <a:r>
              <a:rPr lang="pl-PL" dirty="0"/>
              <a:t> odpowiadającego za produkcję białka bogatego w prolinę i negatywnie wpływającego na gospodarkę osmotyczną komórek. Usunięcie fragmentów tego genu doprowadziło do dezaktywacji tego białka przez co rośliny zyskały wyższą tolerancję na stres zasolenia oraz zdolność neutralizowania wolnych rodników (Plant </a:t>
            </a:r>
            <a:r>
              <a:rPr lang="pl-PL" dirty="0" err="1"/>
              <a:t>Stress</a:t>
            </a:r>
            <a:r>
              <a:rPr lang="pl-PL" dirty="0"/>
              <a:t> 2023)</a:t>
            </a:r>
            <a:endParaRPr lang="pl-PL" b="1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1648549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1309</Words>
  <Application>Microsoft Office PowerPoint</Application>
  <PresentationFormat>Panoramiczny</PresentationFormat>
  <Paragraphs>95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Motyw pakietu Office</vt:lpstr>
      <vt:lpstr>Prezentacja programu PowerPoint</vt:lpstr>
      <vt:lpstr>Prezentacja programu PowerPoint</vt:lpstr>
      <vt:lpstr>  1. Użycie specjalnych sekwencji gRNA przewodnika, które kierują enzym Cas9 do określonego fragmentu DNA 2. Rozpoznanie sekwencji DNA i połączenie z Cas9 3. Precyzyjne cięcie DNA,  4. Wprowadzenie pożądanych modyfikacji do podwójnej helisy i naprawa DNA 5. Pojawienie się nowej cechy rośliny System CRIPR/Cas9 pozwala wyeliminować (wyciąć) niekorzystne mutacje i wzmacniać te cechy, które są najbardziej pożądane np.: odporność na szkodniki, tolerancja stresu suszy.   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Technika CRISPR/Cas9 w hodowli roślin uprawnych</dc:title>
  <dc:creator>Anna Trojak-Goluch</dc:creator>
  <cp:lastModifiedBy>Anna Trojak-Goluch</cp:lastModifiedBy>
  <cp:revision>52</cp:revision>
  <dcterms:created xsi:type="dcterms:W3CDTF">2026-09-15T09:01:21Z</dcterms:created>
  <dcterms:modified xsi:type="dcterms:W3CDTF">2026-09-25T12:33:26Z</dcterms:modified>
</cp:coreProperties>
</file>