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 id="2147483995" r:id="rId2"/>
    <p:sldMasterId id="2147484105" r:id="rId3"/>
  </p:sldMasterIdLst>
  <p:notesMasterIdLst>
    <p:notesMasterId r:id="rId44"/>
  </p:notesMasterIdLst>
  <p:sldIdLst>
    <p:sldId id="256" r:id="rId4"/>
    <p:sldId id="467" r:id="rId5"/>
    <p:sldId id="469" r:id="rId6"/>
    <p:sldId id="471" r:id="rId7"/>
    <p:sldId id="761" r:id="rId8"/>
    <p:sldId id="755" r:id="rId9"/>
    <p:sldId id="754" r:id="rId10"/>
    <p:sldId id="757" r:id="rId11"/>
    <p:sldId id="734" r:id="rId12"/>
    <p:sldId id="745" r:id="rId13"/>
    <p:sldId id="738" r:id="rId14"/>
    <p:sldId id="739" r:id="rId15"/>
    <p:sldId id="742" r:id="rId16"/>
    <p:sldId id="743" r:id="rId17"/>
    <p:sldId id="744" r:id="rId18"/>
    <p:sldId id="758" r:id="rId19"/>
    <p:sldId id="740" r:id="rId20"/>
    <p:sldId id="732" r:id="rId21"/>
    <p:sldId id="586" r:id="rId22"/>
    <p:sldId id="746" r:id="rId23"/>
    <p:sldId id="431" r:id="rId24"/>
    <p:sldId id="432" r:id="rId25"/>
    <p:sldId id="650" r:id="rId26"/>
    <p:sldId id="435" r:id="rId27"/>
    <p:sldId id="442" r:id="rId28"/>
    <p:sldId id="441" r:id="rId29"/>
    <p:sldId id="444" r:id="rId30"/>
    <p:sldId id="361" r:id="rId31"/>
    <p:sldId id="362" r:id="rId32"/>
    <p:sldId id="422" r:id="rId33"/>
    <p:sldId id="701" r:id="rId34"/>
    <p:sldId id="702" r:id="rId35"/>
    <p:sldId id="705" r:id="rId36"/>
    <p:sldId id="707" r:id="rId37"/>
    <p:sldId id="708" r:id="rId38"/>
    <p:sldId id="759" r:id="rId39"/>
    <p:sldId id="760" r:id="rId40"/>
    <p:sldId id="764" r:id="rId41"/>
    <p:sldId id="656" r:id="rId42"/>
    <p:sldId id="762" r:id="rId43"/>
  </p:sldIdLst>
  <p:sldSz cx="9144000" cy="6858000" type="screen4x3"/>
  <p:notesSz cx="6797675" cy="9926638"/>
  <p:defaultTextStyle>
    <a:defPPr>
      <a:defRPr lang="pl-PL"/>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99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 pośredni 2 — Ak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Styl jasny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Styl jasny 2 — Ak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Styl jasny 2 — Ak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Styl jasny 2 — Ak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Styl jasny 2 — Ak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C2FFA5D-87B4-456A-9821-1D502468CF0F}" styleName="Styl z motywem 1 — Ak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Styl z motywem 1 — Ak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D113A9D2-9D6B-4929-AA2D-F23B5EE8CBE7}" styleName="Styl z motywem 2 — Ak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Styl z motywem 1 — Ak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9CF1AB2-1976-4502-BF36-3FF5EA218861}" styleName="Styl pośredni 4 — Ak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Styl pośredni 2 — Ak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CAF9ED-07DC-4A11-8D7F-57B35C25682E}" styleName="Styl pośredni 1 — Ak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Styl pośredni 1 — Ak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21E4AEA4-8DFA-4A89-87EB-49C32662AFE0}" styleName="Styl pośredni 2 — Ak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8FB837D-C827-4EFA-A057-4D05807E0F7C}" styleName="Styl z motywem 1 — Ak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Styl jasny 1 — Ak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27F97BB-C833-4FB7-BDE5-3F7075034690}" styleName="Styl z motywem 2 — Ak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Styl ciemny 2 - Akcent 5/Ak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Styl pośredni 2 — Ak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Bez stylu, siatka tabeli">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57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theme" Target="theme/theme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tableStyles" Target="tableStyle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viewProps" Target="viewProps.xml"/><Relationship Id="rId20" Type="http://schemas.openxmlformats.org/officeDocument/2006/relationships/slide" Target="slides/slide17.xml"/><Relationship Id="rId41" Type="http://schemas.openxmlformats.org/officeDocument/2006/relationships/slide" Target="slides/slide38.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634818217167298"/>
          <c:y val="2.0498179061561043E-2"/>
          <c:w val="0.6906911636045493"/>
          <c:h val="0.86486190894622861"/>
        </c:manualLayout>
      </c:layout>
      <c:barChart>
        <c:barDir val="bar"/>
        <c:grouping val="clustered"/>
        <c:varyColors val="0"/>
        <c:ser>
          <c:idx val="0"/>
          <c:order val="0"/>
          <c:tx>
            <c:strRef>
              <c:f>Arkusz1!$B$1</c:f>
              <c:strCache>
                <c:ptCount val="1"/>
                <c:pt idx="0">
                  <c:v>Powierzchnia UR z produkcją ekologiczną</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Arkusz1!$A$2:$A$28</c:f>
              <c:strCache>
                <c:ptCount val="27"/>
                <c:pt idx="0">
                  <c:v>Hiszpania </c:v>
                </c:pt>
                <c:pt idx="1">
                  <c:v>Włochy</c:v>
                </c:pt>
                <c:pt idx="2">
                  <c:v>Francja</c:v>
                </c:pt>
                <c:pt idx="3">
                  <c:v>Niemcy</c:v>
                </c:pt>
                <c:pt idx="4">
                  <c:v>Austria</c:v>
                </c:pt>
                <c:pt idx="5">
                  <c:v>Szwecja</c:v>
                </c:pt>
                <c:pt idx="6">
                  <c:v>Czechy</c:v>
                </c:pt>
                <c:pt idx="7">
                  <c:v>Polska </c:v>
                </c:pt>
                <c:pt idx="8">
                  <c:v>Grecja</c:v>
                </c:pt>
                <c:pt idx="9">
                  <c:v>Łotwa</c:v>
                </c:pt>
                <c:pt idx="10">
                  <c:v>Finlandia</c:v>
                </c:pt>
                <c:pt idx="11">
                  <c:v>Rumunia</c:v>
                </c:pt>
                <c:pt idx="12">
                  <c:v>Portugalia</c:v>
                </c:pt>
                <c:pt idx="13">
                  <c:v>Litwa</c:v>
                </c:pt>
                <c:pt idx="14">
                  <c:v>Dania </c:v>
                </c:pt>
                <c:pt idx="15">
                  <c:v>Węgry</c:v>
                </c:pt>
                <c:pt idx="16">
                  <c:v>Estonia</c:v>
                </c:pt>
                <c:pt idx="17">
                  <c:v>Słowacja</c:v>
                </c:pt>
                <c:pt idx="18">
                  <c:v>Bułgaria</c:v>
                </c:pt>
                <c:pt idx="19">
                  <c:v>Chorwacja</c:v>
                </c:pt>
                <c:pt idx="20">
                  <c:v>Belgia</c:v>
                </c:pt>
                <c:pt idx="21">
                  <c:v>Irlandia</c:v>
                </c:pt>
                <c:pt idx="22">
                  <c:v>Holandia</c:v>
                </c:pt>
                <c:pt idx="23">
                  <c:v>Słowenia</c:v>
                </c:pt>
                <c:pt idx="24">
                  <c:v>Cypr</c:v>
                </c:pt>
                <c:pt idx="25">
                  <c:v>Luksemburg</c:v>
                </c:pt>
                <c:pt idx="26">
                  <c:v>Malta </c:v>
                </c:pt>
              </c:strCache>
            </c:strRef>
          </c:cat>
          <c:val>
            <c:numRef>
              <c:f>Arkusz1!$B$2:$B$28</c:f>
              <c:numCache>
                <c:formatCode>#,##0</c:formatCode>
                <c:ptCount val="27"/>
                <c:pt idx="0">
                  <c:v>2082.1999999999998</c:v>
                </c:pt>
                <c:pt idx="1">
                  <c:v>1908.6</c:v>
                </c:pt>
                <c:pt idx="2">
                  <c:v>1744.4</c:v>
                </c:pt>
                <c:pt idx="3">
                  <c:v>1138.3</c:v>
                </c:pt>
                <c:pt idx="4">
                  <c:v>620.70000000000005</c:v>
                </c:pt>
                <c:pt idx="5" formatCode="General">
                  <c:v>576.79999999999995</c:v>
                </c:pt>
                <c:pt idx="6" formatCode="General">
                  <c:v>496.3</c:v>
                </c:pt>
                <c:pt idx="7">
                  <c:v>495</c:v>
                </c:pt>
                <c:pt idx="8">
                  <c:v>410.1</c:v>
                </c:pt>
                <c:pt idx="9" formatCode="General">
                  <c:v>410.1</c:v>
                </c:pt>
                <c:pt idx="10" formatCode="General">
                  <c:v>258.7</c:v>
                </c:pt>
                <c:pt idx="11" formatCode="General">
                  <c:v>258.5</c:v>
                </c:pt>
                <c:pt idx="12" formatCode="General">
                  <c:v>243.8</c:v>
                </c:pt>
                <c:pt idx="13" formatCode="General">
                  <c:v>234.1</c:v>
                </c:pt>
                <c:pt idx="14" formatCode="General">
                  <c:v>226.3</c:v>
                </c:pt>
                <c:pt idx="15" formatCode="General">
                  <c:v>199.7</c:v>
                </c:pt>
                <c:pt idx="16" formatCode="General">
                  <c:v>196.4</c:v>
                </c:pt>
                <c:pt idx="17" formatCode="General">
                  <c:v>189.1</c:v>
                </c:pt>
                <c:pt idx="18" formatCode="General">
                  <c:v>136.6</c:v>
                </c:pt>
                <c:pt idx="19" formatCode="General">
                  <c:v>96.6</c:v>
                </c:pt>
                <c:pt idx="20" formatCode="General">
                  <c:v>83.5</c:v>
                </c:pt>
                <c:pt idx="21" formatCode="General">
                  <c:v>74.3</c:v>
                </c:pt>
                <c:pt idx="22" formatCode="General">
                  <c:v>56.2</c:v>
                </c:pt>
                <c:pt idx="23" formatCode="General">
                  <c:v>46.2</c:v>
                </c:pt>
                <c:pt idx="24" formatCode="General">
                  <c:v>5.6</c:v>
                </c:pt>
                <c:pt idx="25" formatCode="General">
                  <c:v>5.4</c:v>
                </c:pt>
                <c:pt idx="26" formatCode="General">
                  <c:v>0</c:v>
                </c:pt>
              </c:numCache>
            </c:numRef>
          </c:val>
          <c:extLst>
            <c:ext xmlns:c16="http://schemas.microsoft.com/office/drawing/2014/chart" uri="{C3380CC4-5D6E-409C-BE32-E72D297353CC}">
              <c16:uniqueId val="{00000000-7E90-4A16-A620-2889FF17A6BB}"/>
            </c:ext>
          </c:extLst>
        </c:ser>
        <c:dLbls>
          <c:showLegendKey val="0"/>
          <c:showVal val="0"/>
          <c:showCatName val="0"/>
          <c:showSerName val="0"/>
          <c:showPercent val="0"/>
          <c:showBubbleSize val="0"/>
        </c:dLbls>
        <c:gapWidth val="100"/>
        <c:axId val="822349167"/>
        <c:axId val="822361647"/>
      </c:barChart>
      <c:catAx>
        <c:axId val="822349167"/>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2"/>
                </a:solidFill>
                <a:latin typeface="+mn-lt"/>
                <a:ea typeface="+mn-ea"/>
                <a:cs typeface="+mn-cs"/>
              </a:defRPr>
            </a:pPr>
            <a:endParaRPr lang="pl-PL"/>
          </a:p>
        </c:txPr>
        <c:crossAx val="822361647"/>
        <c:crosses val="autoZero"/>
        <c:auto val="1"/>
        <c:lblAlgn val="ctr"/>
        <c:lblOffset val="100"/>
        <c:noMultiLvlLbl val="0"/>
      </c:catAx>
      <c:valAx>
        <c:axId val="822361647"/>
        <c:scaling>
          <c:orientation val="minMax"/>
        </c:scaling>
        <c:delete val="0"/>
        <c:axPos val="b"/>
        <c:majorGridlines>
          <c:spPr>
            <a:ln w="9525" cap="flat" cmpd="sng" algn="ctr">
              <a:solidFill>
                <a:schemeClr val="tx2">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pl-PL"/>
          </a:p>
        </c:txPr>
        <c:crossAx val="82234916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pl-PL"/>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pl-P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0982051038865572E-2"/>
          <c:y val="9.2366845163999026E-2"/>
          <c:w val="0.81743555634562859"/>
          <c:h val="0.67391828752033911"/>
        </c:manualLayout>
      </c:layout>
      <c:barChart>
        <c:barDir val="col"/>
        <c:grouping val="clustered"/>
        <c:varyColors val="0"/>
        <c:ser>
          <c:idx val="0"/>
          <c:order val="0"/>
          <c:tx>
            <c:strRef>
              <c:f>Arkusz1!$B$1</c:f>
              <c:strCache>
                <c:ptCount val="1"/>
                <c:pt idx="0">
                  <c:v>Powierzchnia UR ekologicznych ogółem</c:v>
                </c:pt>
              </c:strCache>
            </c:strRef>
          </c:tx>
          <c:spPr>
            <a:solidFill>
              <a:srgbClr val="002060"/>
            </a:solidFill>
            <a:ln>
              <a:noFill/>
            </a:ln>
            <a:effectLst/>
          </c:spPr>
          <c:invertIfNegative val="0"/>
          <c:cat>
            <c:numRef>
              <c:f>Arkusz1!$A$2:$A$16</c:f>
              <c:numCache>
                <c:formatCode>General</c:formatCode>
                <c:ptCount val="15"/>
                <c:pt idx="0">
                  <c:v>1999</c:v>
                </c:pt>
                <c:pt idx="1">
                  <c:v>2000</c:v>
                </c:pt>
                <c:pt idx="2">
                  <c:v>2003</c:v>
                </c:pt>
                <c:pt idx="3">
                  <c:v>2010</c:v>
                </c:pt>
                <c:pt idx="4">
                  <c:v>2011</c:v>
                </c:pt>
                <c:pt idx="5">
                  <c:v>2012</c:v>
                </c:pt>
                <c:pt idx="6">
                  <c:v>2013</c:v>
                </c:pt>
                <c:pt idx="7">
                  <c:v>2014</c:v>
                </c:pt>
                <c:pt idx="8">
                  <c:v>2015</c:v>
                </c:pt>
                <c:pt idx="9">
                  <c:v>2016</c:v>
                </c:pt>
                <c:pt idx="10">
                  <c:v>2017</c:v>
                </c:pt>
                <c:pt idx="11">
                  <c:v>2018</c:v>
                </c:pt>
                <c:pt idx="12">
                  <c:v>2019</c:v>
                </c:pt>
                <c:pt idx="13">
                  <c:v>2020</c:v>
                </c:pt>
                <c:pt idx="14">
                  <c:v>2021</c:v>
                </c:pt>
              </c:numCache>
            </c:numRef>
          </c:cat>
          <c:val>
            <c:numRef>
              <c:f>Arkusz1!$B$2:$B$16</c:f>
              <c:numCache>
                <c:formatCode>#,##0</c:formatCode>
                <c:ptCount val="15"/>
                <c:pt idx="0">
                  <c:v>6990</c:v>
                </c:pt>
                <c:pt idx="1">
                  <c:v>11660</c:v>
                </c:pt>
                <c:pt idx="2">
                  <c:v>49928</c:v>
                </c:pt>
                <c:pt idx="3" formatCode="General">
                  <c:v>519068</c:v>
                </c:pt>
                <c:pt idx="4" formatCode="General">
                  <c:v>605520</c:v>
                </c:pt>
                <c:pt idx="5" formatCode="General">
                  <c:v>661687</c:v>
                </c:pt>
                <c:pt idx="6" formatCode="General">
                  <c:v>669969</c:v>
                </c:pt>
                <c:pt idx="7" formatCode="General">
                  <c:v>657902</c:v>
                </c:pt>
                <c:pt idx="8" formatCode="General">
                  <c:v>580730</c:v>
                </c:pt>
                <c:pt idx="9" formatCode="General">
                  <c:v>536579</c:v>
                </c:pt>
                <c:pt idx="10" formatCode="General">
                  <c:v>495000</c:v>
                </c:pt>
                <c:pt idx="11" formatCode="General">
                  <c:v>484676</c:v>
                </c:pt>
                <c:pt idx="12" formatCode="General">
                  <c:v>507637</c:v>
                </c:pt>
                <c:pt idx="13">
                  <c:v>509291</c:v>
                </c:pt>
              </c:numCache>
            </c:numRef>
          </c:val>
          <c:extLst>
            <c:ext xmlns:c16="http://schemas.microsoft.com/office/drawing/2014/chart" uri="{C3380CC4-5D6E-409C-BE32-E72D297353CC}">
              <c16:uniqueId val="{0000000B-D82A-4504-B2C8-215C79AD50B8}"/>
            </c:ext>
          </c:extLst>
        </c:ser>
        <c:ser>
          <c:idx val="1"/>
          <c:order val="1"/>
          <c:tx>
            <c:strRef>
              <c:f>Arkusz1!$C$1</c:f>
              <c:strCache>
                <c:ptCount val="1"/>
                <c:pt idx="0">
                  <c:v>Powierzchnia UR ekologicznych wspieranych w ramach WPR </c:v>
                </c:pt>
              </c:strCache>
            </c:strRef>
          </c:tx>
          <c:spPr>
            <a:solidFill>
              <a:schemeClr val="accent6">
                <a:lumMod val="50000"/>
              </a:schemeClr>
            </a:solidFill>
            <a:ln>
              <a:noFill/>
            </a:ln>
            <a:effectLst/>
          </c:spPr>
          <c:invertIfNegative val="0"/>
          <c:cat>
            <c:numRef>
              <c:f>Arkusz1!$A$2:$A$16</c:f>
              <c:numCache>
                <c:formatCode>General</c:formatCode>
                <c:ptCount val="15"/>
                <c:pt idx="0">
                  <c:v>1999</c:v>
                </c:pt>
                <c:pt idx="1">
                  <c:v>2000</c:v>
                </c:pt>
                <c:pt idx="2">
                  <c:v>2003</c:v>
                </c:pt>
                <c:pt idx="3">
                  <c:v>2010</c:v>
                </c:pt>
                <c:pt idx="4">
                  <c:v>2011</c:v>
                </c:pt>
                <c:pt idx="5">
                  <c:v>2012</c:v>
                </c:pt>
                <c:pt idx="6">
                  <c:v>2013</c:v>
                </c:pt>
                <c:pt idx="7">
                  <c:v>2014</c:v>
                </c:pt>
                <c:pt idx="8">
                  <c:v>2015</c:v>
                </c:pt>
                <c:pt idx="9">
                  <c:v>2016</c:v>
                </c:pt>
                <c:pt idx="10">
                  <c:v>2017</c:v>
                </c:pt>
                <c:pt idx="11">
                  <c:v>2018</c:v>
                </c:pt>
                <c:pt idx="12">
                  <c:v>2019</c:v>
                </c:pt>
                <c:pt idx="13">
                  <c:v>2020</c:v>
                </c:pt>
                <c:pt idx="14">
                  <c:v>2021</c:v>
                </c:pt>
              </c:numCache>
            </c:numRef>
          </c:cat>
          <c:val>
            <c:numRef>
              <c:f>Arkusz1!$C$2:$C$16</c:f>
              <c:numCache>
                <c:formatCode>General</c:formatCode>
                <c:ptCount val="15"/>
                <c:pt idx="0">
                  <c:v>0</c:v>
                </c:pt>
                <c:pt idx="1">
                  <c:v>0</c:v>
                </c:pt>
                <c:pt idx="2">
                  <c:v>0</c:v>
                </c:pt>
                <c:pt idx="3" formatCode="#,##0">
                  <c:v>494162</c:v>
                </c:pt>
                <c:pt idx="4" formatCode="#,##0">
                  <c:v>552192</c:v>
                </c:pt>
                <c:pt idx="5" formatCode="#,##0">
                  <c:v>588029</c:v>
                </c:pt>
                <c:pt idx="6" formatCode="#,##0">
                  <c:v>577874</c:v>
                </c:pt>
                <c:pt idx="7" formatCode="#,##0">
                  <c:v>511500</c:v>
                </c:pt>
                <c:pt idx="8" formatCode="#,##0">
                  <c:v>445015</c:v>
                </c:pt>
                <c:pt idx="9" formatCode="#,##0">
                  <c:v>402050</c:v>
                </c:pt>
                <c:pt idx="10" formatCode="#,##0">
                  <c:v>370026</c:v>
                </c:pt>
                <c:pt idx="11" formatCode="#,##0">
                  <c:v>367318</c:v>
                </c:pt>
                <c:pt idx="12" formatCode="#,##0">
                  <c:v>379745</c:v>
                </c:pt>
                <c:pt idx="13" formatCode="#,##0">
                  <c:v>392672</c:v>
                </c:pt>
                <c:pt idx="14" formatCode="#,##0">
                  <c:v>430400</c:v>
                </c:pt>
              </c:numCache>
            </c:numRef>
          </c:val>
          <c:extLst>
            <c:ext xmlns:c16="http://schemas.microsoft.com/office/drawing/2014/chart" uri="{C3380CC4-5D6E-409C-BE32-E72D297353CC}">
              <c16:uniqueId val="{0000000C-D82A-4504-B2C8-215C79AD50B8}"/>
            </c:ext>
          </c:extLst>
        </c:ser>
        <c:dLbls>
          <c:showLegendKey val="0"/>
          <c:showVal val="0"/>
          <c:showCatName val="0"/>
          <c:showSerName val="0"/>
          <c:showPercent val="0"/>
          <c:showBubbleSize val="0"/>
        </c:dLbls>
        <c:gapWidth val="247"/>
        <c:overlap val="-27"/>
        <c:axId val="256028128"/>
        <c:axId val="256021888"/>
      </c:barChart>
      <c:lineChart>
        <c:grouping val="standard"/>
        <c:varyColors val="0"/>
        <c:ser>
          <c:idx val="2"/>
          <c:order val="2"/>
          <c:tx>
            <c:strRef>
              <c:f>Arkusz1!$D$1</c:f>
              <c:strCache>
                <c:ptCount val="1"/>
                <c:pt idx="0">
                  <c:v>Liczba producentów ekologicznych</c:v>
                </c:pt>
              </c:strCache>
            </c:strRef>
          </c:tx>
          <c:spPr>
            <a:ln w="28575" cap="rnd">
              <a:solidFill>
                <a:schemeClr val="accent3"/>
              </a:solidFill>
              <a:round/>
            </a:ln>
            <a:effectLst/>
          </c:spPr>
          <c:marker>
            <c:symbol val="none"/>
          </c:marker>
          <c:dLbls>
            <c:dLbl>
              <c:idx val="0"/>
              <c:layout>
                <c:manualLayout>
                  <c:x val="-4.4908079248868173E-2"/>
                  <c:y val="-2.993451824134705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D82A-4504-B2C8-215C79AD50B8}"/>
                </c:ext>
              </c:extLst>
            </c:dLbl>
            <c:dLbl>
              <c:idx val="1"/>
              <c:layout>
                <c:manualLayout>
                  <c:x val="-4.9719659168389767E-2"/>
                  <c:y val="-3.367633302151543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D82A-4504-B2C8-215C79AD50B8}"/>
                </c:ext>
              </c:extLst>
            </c:dLbl>
            <c:dLbl>
              <c:idx val="2"/>
              <c:layout>
                <c:manualLayout>
                  <c:x val="-2.8869479517129509E-2"/>
                  <c:y val="-2.24508886810103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D82A-4504-B2C8-215C79AD50B8}"/>
                </c:ext>
              </c:extLst>
            </c:dLbl>
            <c:dLbl>
              <c:idx val="3"/>
              <c:layout>
                <c:manualLayout>
                  <c:x val="-2.2454039624434086E-2"/>
                  <c:y val="-4.49017773620205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D82A-4504-B2C8-215C79AD50B8}"/>
                </c:ext>
              </c:extLst>
            </c:dLbl>
            <c:dLbl>
              <c:idx val="4"/>
              <c:layout>
                <c:manualLayout>
                  <c:x val="-2.2454039624434086E-2"/>
                  <c:y val="-3.74181478016838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D82A-4504-B2C8-215C79AD50B8}"/>
                </c:ext>
              </c:extLst>
            </c:dLbl>
            <c:dLbl>
              <c:idx val="5"/>
              <c:layout>
                <c:manualLayout>
                  <c:x val="-2.0850179651260164E-2"/>
                  <c:y val="-3.74181478016838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D82A-4504-B2C8-215C79AD50B8}"/>
                </c:ext>
              </c:extLst>
            </c:dLbl>
            <c:dLbl>
              <c:idx val="6"/>
              <c:layout>
                <c:manualLayout>
                  <c:x val="-2.405789959760795E-2"/>
                  <c:y val="-3.74181478016838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D82A-4504-B2C8-215C79AD50B8}"/>
                </c:ext>
              </c:extLst>
            </c:dLbl>
            <c:dLbl>
              <c:idx val="7"/>
              <c:layout>
                <c:manualLayout>
                  <c:x val="-1.9246319678086477E-2"/>
                  <c:y val="-4.115996258185223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D82A-4504-B2C8-215C79AD50B8}"/>
                </c:ext>
              </c:extLst>
            </c:dLbl>
            <c:dLbl>
              <c:idx val="8"/>
              <c:layout>
                <c:manualLayout>
                  <c:x val="-2.405789959760795E-2"/>
                  <c:y val="-4.490177736202061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D82A-4504-B2C8-215C79AD50B8}"/>
                </c:ext>
              </c:extLst>
            </c:dLbl>
            <c:dLbl>
              <c:idx val="9"/>
              <c:layout>
                <c:manualLayout>
                  <c:x val="-3.2077199463477382E-2"/>
                  <c:y val="-2.993451824134705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D82A-4504-B2C8-215C79AD50B8}"/>
                </c:ext>
              </c:extLst>
            </c:dLbl>
            <c:dLbl>
              <c:idx val="10"/>
              <c:layout>
                <c:manualLayout>
                  <c:x val="-2.7265619543955677E-2"/>
                  <c:y val="-3.367633302151543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D82A-4504-B2C8-215C79AD50B8}"/>
                </c:ext>
              </c:extLst>
            </c:dLbl>
            <c:dLbl>
              <c:idx val="11"/>
              <c:layout>
                <c:manualLayout>
                  <c:x val="-3.5755905749459548E-2"/>
                  <c:y val="-8.62249873470849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079-4904-8E77-9F558B324A6D}"/>
                </c:ext>
              </c:extLst>
            </c:dLbl>
            <c:dLbl>
              <c:idx val="12"/>
              <c:layout>
                <c:manualLayout>
                  <c:x val="-4.2907086899351563E-2"/>
                  <c:y val="-2.74352232467997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079-4904-8E77-9F558B324A6D}"/>
                </c:ext>
              </c:extLst>
            </c:dLbl>
            <c:dLbl>
              <c:idx val="13"/>
              <c:layout>
                <c:manualLayout>
                  <c:x val="-3.0034960829546129E-2"/>
                  <c:y val="-6.27090817069708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079-4904-8E77-9F558B324A6D}"/>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pl-P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Arkusz1!$A$2:$A$16</c:f>
              <c:numCache>
                <c:formatCode>General</c:formatCode>
                <c:ptCount val="15"/>
                <c:pt idx="0">
                  <c:v>1999</c:v>
                </c:pt>
                <c:pt idx="1">
                  <c:v>2000</c:v>
                </c:pt>
                <c:pt idx="2">
                  <c:v>2003</c:v>
                </c:pt>
                <c:pt idx="3">
                  <c:v>2010</c:v>
                </c:pt>
                <c:pt idx="4">
                  <c:v>2011</c:v>
                </c:pt>
                <c:pt idx="5">
                  <c:v>2012</c:v>
                </c:pt>
                <c:pt idx="6">
                  <c:v>2013</c:v>
                </c:pt>
                <c:pt idx="7">
                  <c:v>2014</c:v>
                </c:pt>
                <c:pt idx="8">
                  <c:v>2015</c:v>
                </c:pt>
                <c:pt idx="9">
                  <c:v>2016</c:v>
                </c:pt>
                <c:pt idx="10">
                  <c:v>2017</c:v>
                </c:pt>
                <c:pt idx="11">
                  <c:v>2018</c:v>
                </c:pt>
                <c:pt idx="12">
                  <c:v>2019</c:v>
                </c:pt>
                <c:pt idx="13">
                  <c:v>2020</c:v>
                </c:pt>
                <c:pt idx="14">
                  <c:v>2021</c:v>
                </c:pt>
              </c:numCache>
            </c:numRef>
          </c:cat>
          <c:val>
            <c:numRef>
              <c:f>Arkusz1!$D$2:$D$16</c:f>
              <c:numCache>
                <c:formatCode>General</c:formatCode>
                <c:ptCount val="15"/>
                <c:pt idx="0">
                  <c:v>667</c:v>
                </c:pt>
                <c:pt idx="1">
                  <c:v>842</c:v>
                </c:pt>
                <c:pt idx="2">
                  <c:v>2286</c:v>
                </c:pt>
                <c:pt idx="3">
                  <c:v>20956</c:v>
                </c:pt>
                <c:pt idx="4">
                  <c:v>23449</c:v>
                </c:pt>
                <c:pt idx="5">
                  <c:v>26376</c:v>
                </c:pt>
                <c:pt idx="6">
                  <c:v>27093</c:v>
                </c:pt>
                <c:pt idx="7">
                  <c:v>25427</c:v>
                </c:pt>
                <c:pt idx="8">
                  <c:v>23015</c:v>
                </c:pt>
                <c:pt idx="9">
                  <c:v>23375</c:v>
                </c:pt>
                <c:pt idx="10">
                  <c:v>21400</c:v>
                </c:pt>
                <c:pt idx="11">
                  <c:v>20549</c:v>
                </c:pt>
                <c:pt idx="12">
                  <c:v>20144</c:v>
                </c:pt>
                <c:pt idx="13">
                  <c:v>20274</c:v>
                </c:pt>
              </c:numCache>
            </c:numRef>
          </c:val>
          <c:smooth val="0"/>
          <c:extLst>
            <c:ext xmlns:c16="http://schemas.microsoft.com/office/drawing/2014/chart" uri="{C3380CC4-5D6E-409C-BE32-E72D297353CC}">
              <c16:uniqueId val="{00000018-D82A-4504-B2C8-215C79AD50B8}"/>
            </c:ext>
          </c:extLst>
        </c:ser>
        <c:dLbls>
          <c:showLegendKey val="0"/>
          <c:showVal val="0"/>
          <c:showCatName val="0"/>
          <c:showSerName val="0"/>
          <c:showPercent val="0"/>
          <c:showBubbleSize val="0"/>
        </c:dLbls>
        <c:marker val="1"/>
        <c:smooth val="0"/>
        <c:axId val="277598352"/>
        <c:axId val="277601264"/>
      </c:lineChart>
      <c:catAx>
        <c:axId val="256028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crossAx val="256021888"/>
        <c:crosses val="autoZero"/>
        <c:auto val="1"/>
        <c:lblAlgn val="ctr"/>
        <c:lblOffset val="100"/>
        <c:noMultiLvlLbl val="0"/>
      </c:catAx>
      <c:valAx>
        <c:axId val="2560218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pl-PL" dirty="0"/>
                  <a:t>ha</a:t>
                </a:r>
              </a:p>
            </c:rich>
          </c:tx>
          <c:layout>
            <c:manualLayout>
              <c:xMode val="edge"/>
              <c:yMode val="edge"/>
              <c:x val="4.2907086899351462E-3"/>
              <c:y val="0.31673811750665487"/>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pl-PL"/>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crossAx val="256028128"/>
        <c:crosses val="autoZero"/>
        <c:crossBetween val="between"/>
      </c:valAx>
      <c:valAx>
        <c:axId val="277601264"/>
        <c:scaling>
          <c:orientation val="minMax"/>
        </c:scaling>
        <c:delete val="0"/>
        <c:axPos val="r"/>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pl-PL" dirty="0"/>
                  <a:t>Liczba</a:t>
                </a:r>
                <a:r>
                  <a:rPr lang="pl-PL" baseline="0" dirty="0"/>
                  <a:t> gospodarstw</a:t>
                </a:r>
                <a:endParaRPr lang="pl-PL" dirty="0"/>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pl-PL"/>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crossAx val="277598352"/>
        <c:crosses val="max"/>
        <c:crossBetween val="between"/>
      </c:valAx>
      <c:catAx>
        <c:axId val="277598352"/>
        <c:scaling>
          <c:orientation val="minMax"/>
        </c:scaling>
        <c:delete val="1"/>
        <c:axPos val="b"/>
        <c:numFmt formatCode="General" sourceLinked="1"/>
        <c:majorTickMark val="none"/>
        <c:minorTickMark val="none"/>
        <c:tickLblPos val="nextTo"/>
        <c:crossAx val="277601264"/>
        <c:crosses val="autoZero"/>
        <c:auto val="1"/>
        <c:lblAlgn val="ctr"/>
        <c:lblOffset val="100"/>
        <c:noMultiLvlLbl val="0"/>
      </c:catAx>
      <c:spPr>
        <a:noFill/>
        <a:ln>
          <a:noFill/>
        </a:ln>
        <a:effectLst/>
      </c:spPr>
    </c:plotArea>
    <c:legend>
      <c:legendPos val="b"/>
      <c:layout>
        <c:manualLayout>
          <c:xMode val="edge"/>
          <c:yMode val="edge"/>
          <c:x val="0.3470697281549821"/>
          <c:y val="0.83303264425393753"/>
          <c:w val="0.53162804127909513"/>
          <c:h val="0.1669673557460625"/>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pl-PL"/>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957315-B791-4F95-A579-E65A43AFFC55}"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pl-PL"/>
        </a:p>
      </dgm:t>
    </dgm:pt>
    <dgm:pt modelId="{1C19E671-282A-4812-A150-5C0476565298}">
      <dgm:prSet phldrT="[Tekst]"/>
      <dgm:spPr/>
      <dgm:t>
        <a:bodyPr/>
        <a:lstStyle/>
        <a:p>
          <a:r>
            <a:rPr lang="pl-PL" dirty="0"/>
            <a:t>Dobra publiczne</a:t>
          </a:r>
        </a:p>
      </dgm:t>
    </dgm:pt>
    <dgm:pt modelId="{E6874B74-EF7D-4B3A-BE6F-6BF9777C0814}" type="parTrans" cxnId="{41636E8C-F89E-4866-A70C-FEE71A41C35D}">
      <dgm:prSet/>
      <dgm:spPr/>
      <dgm:t>
        <a:bodyPr/>
        <a:lstStyle/>
        <a:p>
          <a:endParaRPr lang="pl-PL"/>
        </a:p>
      </dgm:t>
    </dgm:pt>
    <dgm:pt modelId="{BF24BB19-9575-468D-8A87-93898F86ED4A}" type="sibTrans" cxnId="{41636E8C-F89E-4866-A70C-FEE71A41C35D}">
      <dgm:prSet/>
      <dgm:spPr/>
      <dgm:t>
        <a:bodyPr/>
        <a:lstStyle/>
        <a:p>
          <a:endParaRPr lang="pl-PL"/>
        </a:p>
      </dgm:t>
    </dgm:pt>
    <dgm:pt modelId="{962E288B-3283-45B7-BF50-576C05F0AE4C}">
      <dgm:prSet phldrT="[Tekst]"/>
      <dgm:spPr/>
      <dgm:t>
        <a:bodyPr/>
        <a:lstStyle/>
        <a:p>
          <a:r>
            <a:rPr lang="pl-PL" dirty="0"/>
            <a:t>Rozwój obszarów wiejskich</a:t>
          </a:r>
        </a:p>
      </dgm:t>
    </dgm:pt>
    <dgm:pt modelId="{432E5B4B-EC97-430C-B308-EC2A0793B1CA}" type="parTrans" cxnId="{87D66CAF-5D8E-44BB-8D55-6534501C6186}">
      <dgm:prSet/>
      <dgm:spPr/>
      <dgm:t>
        <a:bodyPr/>
        <a:lstStyle/>
        <a:p>
          <a:endParaRPr lang="pl-PL"/>
        </a:p>
      </dgm:t>
    </dgm:pt>
    <dgm:pt modelId="{DF97478D-C964-4B6C-8496-DF6D769090C1}" type="sibTrans" cxnId="{87D66CAF-5D8E-44BB-8D55-6534501C6186}">
      <dgm:prSet/>
      <dgm:spPr/>
      <dgm:t>
        <a:bodyPr/>
        <a:lstStyle/>
        <a:p>
          <a:endParaRPr lang="pl-PL"/>
        </a:p>
      </dgm:t>
    </dgm:pt>
    <dgm:pt modelId="{7AB87D54-F192-4F22-AC33-3968FB2278F8}">
      <dgm:prSet phldrT="[Tekst]"/>
      <dgm:spPr/>
      <dgm:t>
        <a:bodyPr/>
        <a:lstStyle/>
        <a:p>
          <a:r>
            <a:rPr lang="pl-PL" dirty="0"/>
            <a:t>Ochrona klimatu</a:t>
          </a:r>
        </a:p>
      </dgm:t>
    </dgm:pt>
    <dgm:pt modelId="{0FC22AE3-6739-4794-9C03-4DEC6F9C4CCD}" type="parTrans" cxnId="{E4BE6D3D-9FC5-4C0B-9EFA-655AB805557E}">
      <dgm:prSet/>
      <dgm:spPr/>
      <dgm:t>
        <a:bodyPr/>
        <a:lstStyle/>
        <a:p>
          <a:endParaRPr lang="pl-PL"/>
        </a:p>
      </dgm:t>
    </dgm:pt>
    <dgm:pt modelId="{28369505-A30B-4E4C-9549-CC557CF7648B}" type="sibTrans" cxnId="{E4BE6D3D-9FC5-4C0B-9EFA-655AB805557E}">
      <dgm:prSet/>
      <dgm:spPr/>
      <dgm:t>
        <a:bodyPr/>
        <a:lstStyle/>
        <a:p>
          <a:endParaRPr lang="pl-PL"/>
        </a:p>
      </dgm:t>
    </dgm:pt>
    <dgm:pt modelId="{CF9AA98C-9492-4DFA-B0DD-0118F9A678E9}">
      <dgm:prSet phldrT="[Tekst]"/>
      <dgm:spPr/>
      <dgm:t>
        <a:bodyPr/>
        <a:lstStyle/>
        <a:p>
          <a:r>
            <a:rPr lang="pl-PL" dirty="0"/>
            <a:t>Zdrowie i dobrostan zwierząt</a:t>
          </a:r>
        </a:p>
      </dgm:t>
    </dgm:pt>
    <dgm:pt modelId="{5D6F3A39-2973-4271-8049-144914B9C11A}" type="parTrans" cxnId="{EF50BB1A-9C03-4172-AEF4-3B5C3D66BB51}">
      <dgm:prSet/>
      <dgm:spPr/>
      <dgm:t>
        <a:bodyPr/>
        <a:lstStyle/>
        <a:p>
          <a:endParaRPr lang="pl-PL"/>
        </a:p>
      </dgm:t>
    </dgm:pt>
    <dgm:pt modelId="{201A4429-2272-46CF-87A9-718C3DBBB475}" type="sibTrans" cxnId="{EF50BB1A-9C03-4172-AEF4-3B5C3D66BB51}">
      <dgm:prSet/>
      <dgm:spPr/>
      <dgm:t>
        <a:bodyPr/>
        <a:lstStyle/>
        <a:p>
          <a:endParaRPr lang="pl-PL"/>
        </a:p>
      </dgm:t>
    </dgm:pt>
    <dgm:pt modelId="{C9401689-33C4-4181-89FB-2CA88A831D93}">
      <dgm:prSet phldrT="[Tekst]"/>
      <dgm:spPr/>
      <dgm:t>
        <a:bodyPr/>
        <a:lstStyle/>
        <a:p>
          <a:r>
            <a:rPr lang="pl-PL" dirty="0"/>
            <a:t>Ochrona bioróżnorodności</a:t>
          </a:r>
        </a:p>
      </dgm:t>
    </dgm:pt>
    <dgm:pt modelId="{D005FC54-F5BC-47ED-8BFF-59EC5D26FE04}" type="parTrans" cxnId="{83BBC5D5-CC91-48AB-B2C7-5BB6E19EE468}">
      <dgm:prSet/>
      <dgm:spPr/>
      <dgm:t>
        <a:bodyPr/>
        <a:lstStyle/>
        <a:p>
          <a:endParaRPr lang="pl-PL"/>
        </a:p>
      </dgm:t>
    </dgm:pt>
    <dgm:pt modelId="{C2779C49-9A96-4D1D-92FB-B80C47B8275D}" type="sibTrans" cxnId="{83BBC5D5-CC91-48AB-B2C7-5BB6E19EE468}">
      <dgm:prSet/>
      <dgm:spPr/>
      <dgm:t>
        <a:bodyPr/>
        <a:lstStyle/>
        <a:p>
          <a:endParaRPr lang="pl-PL"/>
        </a:p>
      </dgm:t>
    </dgm:pt>
    <dgm:pt modelId="{79AAE74A-87D9-408A-9AF1-20194569F8E1}">
      <dgm:prSet/>
      <dgm:spPr/>
      <dgm:t>
        <a:bodyPr/>
        <a:lstStyle/>
        <a:p>
          <a:r>
            <a:rPr lang="pl-PL" dirty="0"/>
            <a:t>Zdrowie i dobrostan ludzi</a:t>
          </a:r>
        </a:p>
      </dgm:t>
    </dgm:pt>
    <dgm:pt modelId="{F6B95490-5470-4CFE-A815-BA6C580AF5D1}" type="parTrans" cxnId="{4962202E-3F70-429C-8740-657C3B2808F1}">
      <dgm:prSet/>
      <dgm:spPr/>
      <dgm:t>
        <a:bodyPr/>
        <a:lstStyle/>
        <a:p>
          <a:endParaRPr lang="pl-PL"/>
        </a:p>
      </dgm:t>
    </dgm:pt>
    <dgm:pt modelId="{CC9EDFB6-F330-4343-A2EA-8B791744E4E9}" type="sibTrans" cxnId="{4962202E-3F70-429C-8740-657C3B2808F1}">
      <dgm:prSet/>
      <dgm:spPr/>
      <dgm:t>
        <a:bodyPr/>
        <a:lstStyle/>
        <a:p>
          <a:endParaRPr lang="pl-PL"/>
        </a:p>
      </dgm:t>
    </dgm:pt>
    <dgm:pt modelId="{9B4E81E8-625E-4E2C-BB04-657B35BD0A5E}">
      <dgm:prSet/>
      <dgm:spPr/>
      <dgm:t>
        <a:bodyPr/>
        <a:lstStyle/>
        <a:p>
          <a:r>
            <a:rPr lang="pl-PL" dirty="0"/>
            <a:t>Ochrona gleb, wód i powietrza </a:t>
          </a:r>
        </a:p>
      </dgm:t>
    </dgm:pt>
    <dgm:pt modelId="{AC35CA40-527D-4A6A-8665-1BFCADF0809F}" type="parTrans" cxnId="{8C568A79-216F-4193-9A23-4E9162CDACEC}">
      <dgm:prSet/>
      <dgm:spPr/>
      <dgm:t>
        <a:bodyPr/>
        <a:lstStyle/>
        <a:p>
          <a:endParaRPr lang="pl-PL"/>
        </a:p>
      </dgm:t>
    </dgm:pt>
    <dgm:pt modelId="{95B60CDA-6DDE-4DD5-9ED3-3CAF98A09E52}" type="sibTrans" cxnId="{8C568A79-216F-4193-9A23-4E9162CDACEC}">
      <dgm:prSet/>
      <dgm:spPr/>
      <dgm:t>
        <a:bodyPr/>
        <a:lstStyle/>
        <a:p>
          <a:endParaRPr lang="pl-PL"/>
        </a:p>
      </dgm:t>
    </dgm:pt>
    <dgm:pt modelId="{16E61580-3E4F-4637-A2C7-F85D7F54CA8B}" type="pres">
      <dgm:prSet presAssocID="{BC957315-B791-4F95-A579-E65A43AFFC55}" presName="Name0" presStyleCnt="0">
        <dgm:presLayoutVars>
          <dgm:chMax val="1"/>
          <dgm:dir/>
          <dgm:animLvl val="ctr"/>
          <dgm:resizeHandles val="exact"/>
        </dgm:presLayoutVars>
      </dgm:prSet>
      <dgm:spPr/>
    </dgm:pt>
    <dgm:pt modelId="{50A9ACBC-2648-4456-81C9-7545D80B2A20}" type="pres">
      <dgm:prSet presAssocID="{1C19E671-282A-4812-A150-5C0476565298}" presName="centerShape" presStyleLbl="node0" presStyleIdx="0" presStyleCnt="1" custScaleX="108972" custScaleY="97222"/>
      <dgm:spPr/>
    </dgm:pt>
    <dgm:pt modelId="{D901BA26-E089-409B-AE37-CBD9574C4CBD}" type="pres">
      <dgm:prSet presAssocID="{432E5B4B-EC97-430C-B308-EC2A0793B1CA}" presName="parTrans" presStyleLbl="sibTrans2D1" presStyleIdx="0" presStyleCnt="6"/>
      <dgm:spPr/>
    </dgm:pt>
    <dgm:pt modelId="{0EEB9EDC-989B-472A-8EB3-EB04EDF90E3C}" type="pres">
      <dgm:prSet presAssocID="{432E5B4B-EC97-430C-B308-EC2A0793B1CA}" presName="connectorText" presStyleLbl="sibTrans2D1" presStyleIdx="0" presStyleCnt="6"/>
      <dgm:spPr/>
    </dgm:pt>
    <dgm:pt modelId="{300A8CB9-3198-4CAD-B051-478E607928FD}" type="pres">
      <dgm:prSet presAssocID="{962E288B-3283-45B7-BF50-576C05F0AE4C}" presName="node" presStyleLbl="node1" presStyleIdx="0" presStyleCnt="6" custRadScaleRad="114486" custRadScaleInc="161275">
        <dgm:presLayoutVars>
          <dgm:bulletEnabled val="1"/>
        </dgm:presLayoutVars>
      </dgm:prSet>
      <dgm:spPr/>
    </dgm:pt>
    <dgm:pt modelId="{5B1C79CE-3D1C-42C9-A993-DCADD2A2030A}" type="pres">
      <dgm:prSet presAssocID="{0FC22AE3-6739-4794-9C03-4DEC6F9C4CCD}" presName="parTrans" presStyleLbl="sibTrans2D1" presStyleIdx="1" presStyleCnt="6"/>
      <dgm:spPr/>
    </dgm:pt>
    <dgm:pt modelId="{89D5071C-8693-4DB3-A88C-BB3CF92C76A0}" type="pres">
      <dgm:prSet presAssocID="{0FC22AE3-6739-4794-9C03-4DEC6F9C4CCD}" presName="connectorText" presStyleLbl="sibTrans2D1" presStyleIdx="1" presStyleCnt="6"/>
      <dgm:spPr/>
    </dgm:pt>
    <dgm:pt modelId="{933B3FF1-2106-4E48-8621-641083429850}" type="pres">
      <dgm:prSet presAssocID="{7AB87D54-F192-4F22-AC33-3968FB2278F8}" presName="node" presStyleLbl="node1" presStyleIdx="1" presStyleCnt="6" custRadScaleRad="136544" custRadScaleInc="79414">
        <dgm:presLayoutVars>
          <dgm:bulletEnabled val="1"/>
        </dgm:presLayoutVars>
      </dgm:prSet>
      <dgm:spPr/>
    </dgm:pt>
    <dgm:pt modelId="{87C6304C-6DA4-41F8-9C4A-540BE319DE4A}" type="pres">
      <dgm:prSet presAssocID="{5D6F3A39-2973-4271-8049-144914B9C11A}" presName="parTrans" presStyleLbl="sibTrans2D1" presStyleIdx="2" presStyleCnt="6"/>
      <dgm:spPr/>
    </dgm:pt>
    <dgm:pt modelId="{B61E7E0E-0170-4285-8D15-8F1C4E40FF02}" type="pres">
      <dgm:prSet presAssocID="{5D6F3A39-2973-4271-8049-144914B9C11A}" presName="connectorText" presStyleLbl="sibTrans2D1" presStyleIdx="2" presStyleCnt="6"/>
      <dgm:spPr/>
    </dgm:pt>
    <dgm:pt modelId="{8E892E14-2CD6-4E80-B460-52FDA4C7D31D}" type="pres">
      <dgm:prSet presAssocID="{CF9AA98C-9492-4DFA-B0DD-0118F9A678E9}" presName="node" presStyleLbl="node1" presStyleIdx="2" presStyleCnt="6">
        <dgm:presLayoutVars>
          <dgm:bulletEnabled val="1"/>
        </dgm:presLayoutVars>
      </dgm:prSet>
      <dgm:spPr/>
    </dgm:pt>
    <dgm:pt modelId="{17124C2B-A9E8-49EF-A381-664CEAFFFB18}" type="pres">
      <dgm:prSet presAssocID="{F6B95490-5470-4CFE-A815-BA6C580AF5D1}" presName="parTrans" presStyleLbl="sibTrans2D1" presStyleIdx="3" presStyleCnt="6"/>
      <dgm:spPr/>
    </dgm:pt>
    <dgm:pt modelId="{55ABF570-5238-422F-B30C-F28C4E815946}" type="pres">
      <dgm:prSet presAssocID="{F6B95490-5470-4CFE-A815-BA6C580AF5D1}" presName="connectorText" presStyleLbl="sibTrans2D1" presStyleIdx="3" presStyleCnt="6"/>
      <dgm:spPr/>
    </dgm:pt>
    <dgm:pt modelId="{2E102086-DC80-40F3-A1D3-50A5137989BE}" type="pres">
      <dgm:prSet presAssocID="{79AAE74A-87D9-408A-9AF1-20194569F8E1}" presName="node" presStyleLbl="node1" presStyleIdx="3" presStyleCnt="6">
        <dgm:presLayoutVars>
          <dgm:bulletEnabled val="1"/>
        </dgm:presLayoutVars>
      </dgm:prSet>
      <dgm:spPr/>
    </dgm:pt>
    <dgm:pt modelId="{705F7014-2E23-407B-9A16-8284ACB4087A}" type="pres">
      <dgm:prSet presAssocID="{AC35CA40-527D-4A6A-8665-1BFCADF0809F}" presName="parTrans" presStyleLbl="sibTrans2D1" presStyleIdx="4" presStyleCnt="6"/>
      <dgm:spPr/>
    </dgm:pt>
    <dgm:pt modelId="{6C1CF247-374A-4C93-8858-D95DC9E6D6C0}" type="pres">
      <dgm:prSet presAssocID="{AC35CA40-527D-4A6A-8665-1BFCADF0809F}" presName="connectorText" presStyleLbl="sibTrans2D1" presStyleIdx="4" presStyleCnt="6"/>
      <dgm:spPr/>
    </dgm:pt>
    <dgm:pt modelId="{DF2038D8-0071-4782-AD6E-D4E29B9BF9BE}" type="pres">
      <dgm:prSet presAssocID="{9B4E81E8-625E-4E2C-BB04-657B35BD0A5E}" presName="node" presStyleLbl="node1" presStyleIdx="4" presStyleCnt="6">
        <dgm:presLayoutVars>
          <dgm:bulletEnabled val="1"/>
        </dgm:presLayoutVars>
      </dgm:prSet>
      <dgm:spPr/>
    </dgm:pt>
    <dgm:pt modelId="{E1805BD8-C058-4CAF-AA38-DB1E62EA94DB}" type="pres">
      <dgm:prSet presAssocID="{D005FC54-F5BC-47ED-8BFF-59EC5D26FE04}" presName="parTrans" presStyleLbl="sibTrans2D1" presStyleIdx="5" presStyleCnt="6"/>
      <dgm:spPr/>
    </dgm:pt>
    <dgm:pt modelId="{D59AE2CD-8092-4423-A8FC-A5CD36EFE8DE}" type="pres">
      <dgm:prSet presAssocID="{D005FC54-F5BC-47ED-8BFF-59EC5D26FE04}" presName="connectorText" presStyleLbl="sibTrans2D1" presStyleIdx="5" presStyleCnt="6"/>
      <dgm:spPr/>
    </dgm:pt>
    <dgm:pt modelId="{7CBAEA88-E3B3-40ED-8E56-A72E715B3200}" type="pres">
      <dgm:prSet presAssocID="{C9401689-33C4-4181-89FB-2CA88A831D93}" presName="node" presStyleLbl="node1" presStyleIdx="5" presStyleCnt="6" custRadScaleRad="129018" custRadScaleInc="-58495">
        <dgm:presLayoutVars>
          <dgm:bulletEnabled val="1"/>
        </dgm:presLayoutVars>
      </dgm:prSet>
      <dgm:spPr/>
    </dgm:pt>
  </dgm:ptLst>
  <dgm:cxnLst>
    <dgm:cxn modelId="{CFCD5C11-07EE-4414-A480-9E0864BD441E}" type="presOf" srcId="{7AB87D54-F192-4F22-AC33-3968FB2278F8}" destId="{933B3FF1-2106-4E48-8621-641083429850}" srcOrd="0" destOrd="0" presId="urn:microsoft.com/office/officeart/2005/8/layout/radial5"/>
    <dgm:cxn modelId="{D4C28614-157C-4050-A028-98586447ED9C}" type="presOf" srcId="{9B4E81E8-625E-4E2C-BB04-657B35BD0A5E}" destId="{DF2038D8-0071-4782-AD6E-D4E29B9BF9BE}" srcOrd="0" destOrd="0" presId="urn:microsoft.com/office/officeart/2005/8/layout/radial5"/>
    <dgm:cxn modelId="{EF50BB1A-9C03-4172-AEF4-3B5C3D66BB51}" srcId="{1C19E671-282A-4812-A150-5C0476565298}" destId="{CF9AA98C-9492-4DFA-B0DD-0118F9A678E9}" srcOrd="2" destOrd="0" parTransId="{5D6F3A39-2973-4271-8049-144914B9C11A}" sibTransId="{201A4429-2272-46CF-87A9-718C3DBBB475}"/>
    <dgm:cxn modelId="{319D0024-351B-4F52-B5BB-7D7157FD305D}" type="presOf" srcId="{5D6F3A39-2973-4271-8049-144914B9C11A}" destId="{B61E7E0E-0170-4285-8D15-8F1C4E40FF02}" srcOrd="1" destOrd="0" presId="urn:microsoft.com/office/officeart/2005/8/layout/radial5"/>
    <dgm:cxn modelId="{4962202E-3F70-429C-8740-657C3B2808F1}" srcId="{1C19E671-282A-4812-A150-5C0476565298}" destId="{79AAE74A-87D9-408A-9AF1-20194569F8E1}" srcOrd="3" destOrd="0" parTransId="{F6B95490-5470-4CFE-A815-BA6C580AF5D1}" sibTransId="{CC9EDFB6-F330-4343-A2EA-8B791744E4E9}"/>
    <dgm:cxn modelId="{3200BC2F-88AC-40F1-80F3-6A934231F300}" type="presOf" srcId="{F6B95490-5470-4CFE-A815-BA6C580AF5D1}" destId="{55ABF570-5238-422F-B30C-F28C4E815946}" srcOrd="1" destOrd="0" presId="urn:microsoft.com/office/officeart/2005/8/layout/radial5"/>
    <dgm:cxn modelId="{E4BE6D3D-9FC5-4C0B-9EFA-655AB805557E}" srcId="{1C19E671-282A-4812-A150-5C0476565298}" destId="{7AB87D54-F192-4F22-AC33-3968FB2278F8}" srcOrd="1" destOrd="0" parTransId="{0FC22AE3-6739-4794-9C03-4DEC6F9C4CCD}" sibTransId="{28369505-A30B-4E4C-9549-CC557CF7648B}"/>
    <dgm:cxn modelId="{28FCAC5F-F0D9-44AC-BEA8-4D4AA43812A8}" type="presOf" srcId="{0FC22AE3-6739-4794-9C03-4DEC6F9C4CCD}" destId="{5B1C79CE-3D1C-42C9-A993-DCADD2A2030A}" srcOrd="0" destOrd="0" presId="urn:microsoft.com/office/officeart/2005/8/layout/radial5"/>
    <dgm:cxn modelId="{9D2FBB67-366F-40EF-A2B5-5E0099F9D4AD}" type="presOf" srcId="{79AAE74A-87D9-408A-9AF1-20194569F8E1}" destId="{2E102086-DC80-40F3-A1D3-50A5137989BE}" srcOrd="0" destOrd="0" presId="urn:microsoft.com/office/officeart/2005/8/layout/radial5"/>
    <dgm:cxn modelId="{A6E1BD47-8D32-4A75-91BF-16E04059FC88}" type="presOf" srcId="{1C19E671-282A-4812-A150-5C0476565298}" destId="{50A9ACBC-2648-4456-81C9-7545D80B2A20}" srcOrd="0" destOrd="0" presId="urn:microsoft.com/office/officeart/2005/8/layout/radial5"/>
    <dgm:cxn modelId="{C934D26C-3C2A-4374-A2D3-ACFE8A137F2D}" type="presOf" srcId="{5D6F3A39-2973-4271-8049-144914B9C11A}" destId="{87C6304C-6DA4-41F8-9C4A-540BE319DE4A}" srcOrd="0" destOrd="0" presId="urn:microsoft.com/office/officeart/2005/8/layout/radial5"/>
    <dgm:cxn modelId="{0982884D-CEC6-4BAE-863F-08B102DB170E}" type="presOf" srcId="{C9401689-33C4-4181-89FB-2CA88A831D93}" destId="{7CBAEA88-E3B3-40ED-8E56-A72E715B3200}" srcOrd="0" destOrd="0" presId="urn:microsoft.com/office/officeart/2005/8/layout/radial5"/>
    <dgm:cxn modelId="{0741714F-B7BA-48F5-91C5-7C9ABF9A504C}" type="presOf" srcId="{AC35CA40-527D-4A6A-8665-1BFCADF0809F}" destId="{705F7014-2E23-407B-9A16-8284ACB4087A}" srcOrd="0" destOrd="0" presId="urn:microsoft.com/office/officeart/2005/8/layout/radial5"/>
    <dgm:cxn modelId="{20B1C34F-FD5D-49A8-A2DA-19AEAF94907D}" type="presOf" srcId="{BC957315-B791-4F95-A579-E65A43AFFC55}" destId="{16E61580-3E4F-4637-A2C7-F85D7F54CA8B}" srcOrd="0" destOrd="0" presId="urn:microsoft.com/office/officeart/2005/8/layout/radial5"/>
    <dgm:cxn modelId="{3D008A53-225A-4E16-A7E3-34A505930A84}" type="presOf" srcId="{D005FC54-F5BC-47ED-8BFF-59EC5D26FE04}" destId="{E1805BD8-C058-4CAF-AA38-DB1E62EA94DB}" srcOrd="0" destOrd="0" presId="urn:microsoft.com/office/officeart/2005/8/layout/radial5"/>
    <dgm:cxn modelId="{DA4FE055-EBD6-49D1-B1A6-3E38962D69CB}" type="presOf" srcId="{F6B95490-5470-4CFE-A815-BA6C580AF5D1}" destId="{17124C2B-A9E8-49EF-A381-664CEAFFFB18}" srcOrd="0" destOrd="0" presId="urn:microsoft.com/office/officeart/2005/8/layout/radial5"/>
    <dgm:cxn modelId="{9055A176-5D09-4DA5-BB39-C11A108C4ECB}" type="presOf" srcId="{962E288B-3283-45B7-BF50-576C05F0AE4C}" destId="{300A8CB9-3198-4CAD-B051-478E607928FD}" srcOrd="0" destOrd="0" presId="urn:microsoft.com/office/officeart/2005/8/layout/radial5"/>
    <dgm:cxn modelId="{66782577-6C47-40E1-810E-8DBE237A80D8}" type="presOf" srcId="{AC35CA40-527D-4A6A-8665-1BFCADF0809F}" destId="{6C1CF247-374A-4C93-8858-D95DC9E6D6C0}" srcOrd="1" destOrd="0" presId="urn:microsoft.com/office/officeart/2005/8/layout/radial5"/>
    <dgm:cxn modelId="{8C568A79-216F-4193-9A23-4E9162CDACEC}" srcId="{1C19E671-282A-4812-A150-5C0476565298}" destId="{9B4E81E8-625E-4E2C-BB04-657B35BD0A5E}" srcOrd="4" destOrd="0" parTransId="{AC35CA40-527D-4A6A-8665-1BFCADF0809F}" sibTransId="{95B60CDA-6DDE-4DD5-9ED3-3CAF98A09E52}"/>
    <dgm:cxn modelId="{41636E8C-F89E-4866-A70C-FEE71A41C35D}" srcId="{BC957315-B791-4F95-A579-E65A43AFFC55}" destId="{1C19E671-282A-4812-A150-5C0476565298}" srcOrd="0" destOrd="0" parTransId="{E6874B74-EF7D-4B3A-BE6F-6BF9777C0814}" sibTransId="{BF24BB19-9575-468D-8A87-93898F86ED4A}"/>
    <dgm:cxn modelId="{98F484AA-286C-434D-95B9-CAF08BDD7796}" type="presOf" srcId="{432E5B4B-EC97-430C-B308-EC2A0793B1CA}" destId="{0EEB9EDC-989B-472A-8EB3-EB04EDF90E3C}" srcOrd="1" destOrd="0" presId="urn:microsoft.com/office/officeart/2005/8/layout/radial5"/>
    <dgm:cxn modelId="{87D66CAF-5D8E-44BB-8D55-6534501C6186}" srcId="{1C19E671-282A-4812-A150-5C0476565298}" destId="{962E288B-3283-45B7-BF50-576C05F0AE4C}" srcOrd="0" destOrd="0" parTransId="{432E5B4B-EC97-430C-B308-EC2A0793B1CA}" sibTransId="{DF97478D-C964-4B6C-8496-DF6D769090C1}"/>
    <dgm:cxn modelId="{209195C8-08D9-4C94-AA7D-913376948CFD}" type="presOf" srcId="{0FC22AE3-6739-4794-9C03-4DEC6F9C4CCD}" destId="{89D5071C-8693-4DB3-A88C-BB3CF92C76A0}" srcOrd="1" destOrd="0" presId="urn:microsoft.com/office/officeart/2005/8/layout/radial5"/>
    <dgm:cxn modelId="{482729CB-BDDA-4662-929C-C8C167845010}" type="presOf" srcId="{D005FC54-F5BC-47ED-8BFF-59EC5D26FE04}" destId="{D59AE2CD-8092-4423-A8FC-A5CD36EFE8DE}" srcOrd="1" destOrd="0" presId="urn:microsoft.com/office/officeart/2005/8/layout/radial5"/>
    <dgm:cxn modelId="{83BBC5D5-CC91-48AB-B2C7-5BB6E19EE468}" srcId="{1C19E671-282A-4812-A150-5C0476565298}" destId="{C9401689-33C4-4181-89FB-2CA88A831D93}" srcOrd="5" destOrd="0" parTransId="{D005FC54-F5BC-47ED-8BFF-59EC5D26FE04}" sibTransId="{C2779C49-9A96-4D1D-92FB-B80C47B8275D}"/>
    <dgm:cxn modelId="{B5F045EA-06D6-4A84-A018-98F6C099968A}" type="presOf" srcId="{CF9AA98C-9492-4DFA-B0DD-0118F9A678E9}" destId="{8E892E14-2CD6-4E80-B460-52FDA4C7D31D}" srcOrd="0" destOrd="0" presId="urn:microsoft.com/office/officeart/2005/8/layout/radial5"/>
    <dgm:cxn modelId="{BC0F93F8-481D-4D8D-8998-A71B223ADC7F}" type="presOf" srcId="{432E5B4B-EC97-430C-B308-EC2A0793B1CA}" destId="{D901BA26-E089-409B-AE37-CBD9574C4CBD}" srcOrd="0" destOrd="0" presId="urn:microsoft.com/office/officeart/2005/8/layout/radial5"/>
    <dgm:cxn modelId="{16537A1A-8033-47F6-8611-2879B10620B0}" type="presParOf" srcId="{16E61580-3E4F-4637-A2C7-F85D7F54CA8B}" destId="{50A9ACBC-2648-4456-81C9-7545D80B2A20}" srcOrd="0" destOrd="0" presId="urn:microsoft.com/office/officeart/2005/8/layout/radial5"/>
    <dgm:cxn modelId="{364B6DD2-E645-483A-9061-6D6DE0EF669D}" type="presParOf" srcId="{16E61580-3E4F-4637-A2C7-F85D7F54CA8B}" destId="{D901BA26-E089-409B-AE37-CBD9574C4CBD}" srcOrd="1" destOrd="0" presId="urn:microsoft.com/office/officeart/2005/8/layout/radial5"/>
    <dgm:cxn modelId="{DE6CAB17-1504-48AF-B96A-BB5982CFDC94}" type="presParOf" srcId="{D901BA26-E089-409B-AE37-CBD9574C4CBD}" destId="{0EEB9EDC-989B-472A-8EB3-EB04EDF90E3C}" srcOrd="0" destOrd="0" presId="urn:microsoft.com/office/officeart/2005/8/layout/radial5"/>
    <dgm:cxn modelId="{14247730-685E-421E-931A-ACD897DE8BCB}" type="presParOf" srcId="{16E61580-3E4F-4637-A2C7-F85D7F54CA8B}" destId="{300A8CB9-3198-4CAD-B051-478E607928FD}" srcOrd="2" destOrd="0" presId="urn:microsoft.com/office/officeart/2005/8/layout/radial5"/>
    <dgm:cxn modelId="{382E713A-BAA8-4352-ABFC-8EA6BBD4FEA5}" type="presParOf" srcId="{16E61580-3E4F-4637-A2C7-F85D7F54CA8B}" destId="{5B1C79CE-3D1C-42C9-A993-DCADD2A2030A}" srcOrd="3" destOrd="0" presId="urn:microsoft.com/office/officeart/2005/8/layout/radial5"/>
    <dgm:cxn modelId="{B97732F3-F38E-43AE-8F29-74A7FB63A63F}" type="presParOf" srcId="{5B1C79CE-3D1C-42C9-A993-DCADD2A2030A}" destId="{89D5071C-8693-4DB3-A88C-BB3CF92C76A0}" srcOrd="0" destOrd="0" presId="urn:microsoft.com/office/officeart/2005/8/layout/radial5"/>
    <dgm:cxn modelId="{0CDD237C-3D76-4062-98F7-2F5B0D812CA9}" type="presParOf" srcId="{16E61580-3E4F-4637-A2C7-F85D7F54CA8B}" destId="{933B3FF1-2106-4E48-8621-641083429850}" srcOrd="4" destOrd="0" presId="urn:microsoft.com/office/officeart/2005/8/layout/radial5"/>
    <dgm:cxn modelId="{C117C56E-ADB6-40A7-8804-235772B9CEB8}" type="presParOf" srcId="{16E61580-3E4F-4637-A2C7-F85D7F54CA8B}" destId="{87C6304C-6DA4-41F8-9C4A-540BE319DE4A}" srcOrd="5" destOrd="0" presId="urn:microsoft.com/office/officeart/2005/8/layout/radial5"/>
    <dgm:cxn modelId="{6F068AB1-0EC2-4991-B6B4-4397EC56B038}" type="presParOf" srcId="{87C6304C-6DA4-41F8-9C4A-540BE319DE4A}" destId="{B61E7E0E-0170-4285-8D15-8F1C4E40FF02}" srcOrd="0" destOrd="0" presId="urn:microsoft.com/office/officeart/2005/8/layout/radial5"/>
    <dgm:cxn modelId="{EF5DE70F-EAAA-4EEF-A62B-92FAFC65D0F3}" type="presParOf" srcId="{16E61580-3E4F-4637-A2C7-F85D7F54CA8B}" destId="{8E892E14-2CD6-4E80-B460-52FDA4C7D31D}" srcOrd="6" destOrd="0" presId="urn:microsoft.com/office/officeart/2005/8/layout/radial5"/>
    <dgm:cxn modelId="{5833F88E-6060-4570-96BE-6D3AC5CDF27A}" type="presParOf" srcId="{16E61580-3E4F-4637-A2C7-F85D7F54CA8B}" destId="{17124C2B-A9E8-49EF-A381-664CEAFFFB18}" srcOrd="7" destOrd="0" presId="urn:microsoft.com/office/officeart/2005/8/layout/radial5"/>
    <dgm:cxn modelId="{44FB4016-F78F-4C72-B5F7-8F52B5346C6B}" type="presParOf" srcId="{17124C2B-A9E8-49EF-A381-664CEAFFFB18}" destId="{55ABF570-5238-422F-B30C-F28C4E815946}" srcOrd="0" destOrd="0" presId="urn:microsoft.com/office/officeart/2005/8/layout/radial5"/>
    <dgm:cxn modelId="{69BBDA99-9592-4A2F-A983-91517CCB776F}" type="presParOf" srcId="{16E61580-3E4F-4637-A2C7-F85D7F54CA8B}" destId="{2E102086-DC80-40F3-A1D3-50A5137989BE}" srcOrd="8" destOrd="0" presId="urn:microsoft.com/office/officeart/2005/8/layout/radial5"/>
    <dgm:cxn modelId="{EA9162C2-F633-48B9-AE54-6F681FEDAF5C}" type="presParOf" srcId="{16E61580-3E4F-4637-A2C7-F85D7F54CA8B}" destId="{705F7014-2E23-407B-9A16-8284ACB4087A}" srcOrd="9" destOrd="0" presId="urn:microsoft.com/office/officeart/2005/8/layout/radial5"/>
    <dgm:cxn modelId="{85B88D34-C8EE-499B-B27E-D5B5C84A4E72}" type="presParOf" srcId="{705F7014-2E23-407B-9A16-8284ACB4087A}" destId="{6C1CF247-374A-4C93-8858-D95DC9E6D6C0}" srcOrd="0" destOrd="0" presId="urn:microsoft.com/office/officeart/2005/8/layout/radial5"/>
    <dgm:cxn modelId="{359FCC35-0489-414C-952F-B48B6F719E69}" type="presParOf" srcId="{16E61580-3E4F-4637-A2C7-F85D7F54CA8B}" destId="{DF2038D8-0071-4782-AD6E-D4E29B9BF9BE}" srcOrd="10" destOrd="0" presId="urn:microsoft.com/office/officeart/2005/8/layout/radial5"/>
    <dgm:cxn modelId="{C8BBCED6-D437-4CD0-954F-D94F75E2B8B5}" type="presParOf" srcId="{16E61580-3E4F-4637-A2C7-F85D7F54CA8B}" destId="{E1805BD8-C058-4CAF-AA38-DB1E62EA94DB}" srcOrd="11" destOrd="0" presId="urn:microsoft.com/office/officeart/2005/8/layout/radial5"/>
    <dgm:cxn modelId="{D91A1E83-B439-4720-898E-71A61BD4EB6D}" type="presParOf" srcId="{E1805BD8-C058-4CAF-AA38-DB1E62EA94DB}" destId="{D59AE2CD-8092-4423-A8FC-A5CD36EFE8DE}" srcOrd="0" destOrd="0" presId="urn:microsoft.com/office/officeart/2005/8/layout/radial5"/>
    <dgm:cxn modelId="{3FCCAAD5-3AC0-4CEC-8B88-59AA7C84C0FD}" type="presParOf" srcId="{16E61580-3E4F-4637-A2C7-F85D7F54CA8B}" destId="{7CBAEA88-E3B3-40ED-8E56-A72E715B3200}" srcOrd="12"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2CFC87B-3353-42B3-AF82-D709A1B91B25}" type="doc">
      <dgm:prSet loTypeId="urn:microsoft.com/office/officeart/2005/8/layout/gear1" loCatId="process" qsTypeId="urn:microsoft.com/office/officeart/2005/8/quickstyle/simple1" qsCatId="simple" csTypeId="urn:microsoft.com/office/officeart/2005/8/colors/accent1_2" csCatId="accent1" phldr="1"/>
      <dgm:spPr/>
      <dgm:t>
        <a:bodyPr/>
        <a:lstStyle/>
        <a:p>
          <a:endParaRPr lang="pl-PL"/>
        </a:p>
      </dgm:t>
    </dgm:pt>
    <dgm:pt modelId="{90DB5BA3-D9A7-4A8A-B534-90127922B452}">
      <dgm:prSet phldrT="[Tekst]" phldr="1"/>
      <dgm:spPr>
        <a:solidFill>
          <a:srgbClr val="FFC000"/>
        </a:solidFill>
      </dgm:spPr>
      <dgm:t>
        <a:bodyPr/>
        <a:lstStyle/>
        <a:p>
          <a:endParaRPr lang="pl-PL"/>
        </a:p>
      </dgm:t>
    </dgm:pt>
    <dgm:pt modelId="{ACC7C1D9-C8DC-48F4-A272-B650C65A741B}" type="parTrans" cxnId="{DEBAFF2F-B7E3-48A4-B337-13FCAF558BCF}">
      <dgm:prSet/>
      <dgm:spPr/>
      <dgm:t>
        <a:bodyPr/>
        <a:lstStyle/>
        <a:p>
          <a:endParaRPr lang="pl-PL"/>
        </a:p>
      </dgm:t>
    </dgm:pt>
    <dgm:pt modelId="{54E3C168-A96E-4198-9C7D-E23C409253AF}" type="sibTrans" cxnId="{DEBAFF2F-B7E3-48A4-B337-13FCAF558BCF}">
      <dgm:prSet/>
      <dgm:spPr/>
      <dgm:t>
        <a:bodyPr/>
        <a:lstStyle/>
        <a:p>
          <a:endParaRPr lang="pl-PL"/>
        </a:p>
      </dgm:t>
    </dgm:pt>
    <dgm:pt modelId="{A11ADEB6-80B8-48F8-853D-8F0B9F9ACB65}">
      <dgm:prSet/>
      <dgm:spPr>
        <a:solidFill>
          <a:srgbClr val="FFC000"/>
        </a:solidFill>
      </dgm:spPr>
      <dgm:t>
        <a:bodyPr/>
        <a:lstStyle/>
        <a:p>
          <a:endParaRPr lang="pl-PL"/>
        </a:p>
      </dgm:t>
    </dgm:pt>
    <dgm:pt modelId="{075ACDCE-29BD-48B5-833A-34201AB37D3A}" type="parTrans" cxnId="{47AEF6D3-380D-49AD-B07F-94FE8378B348}">
      <dgm:prSet/>
      <dgm:spPr/>
      <dgm:t>
        <a:bodyPr/>
        <a:lstStyle/>
        <a:p>
          <a:endParaRPr lang="pl-PL"/>
        </a:p>
      </dgm:t>
    </dgm:pt>
    <dgm:pt modelId="{B472A6F8-C486-4148-86FB-3761E4B9E5F6}" type="sibTrans" cxnId="{47AEF6D3-380D-49AD-B07F-94FE8378B348}">
      <dgm:prSet/>
      <dgm:spPr/>
      <dgm:t>
        <a:bodyPr/>
        <a:lstStyle/>
        <a:p>
          <a:endParaRPr lang="pl-PL"/>
        </a:p>
      </dgm:t>
    </dgm:pt>
    <dgm:pt modelId="{FFECE4AA-7725-47C7-A133-390E7B56696D}">
      <dgm:prSet phldrT="[Tekst]" phldr="1"/>
      <dgm:spPr/>
      <dgm:t>
        <a:bodyPr/>
        <a:lstStyle/>
        <a:p>
          <a:endParaRPr lang="pl-PL"/>
        </a:p>
      </dgm:t>
    </dgm:pt>
    <dgm:pt modelId="{33A257E5-73F3-469A-9005-80F1ECB53132}" type="parTrans" cxnId="{A086106B-2010-403E-A45A-CE329E65DDAD}">
      <dgm:prSet/>
      <dgm:spPr/>
      <dgm:t>
        <a:bodyPr/>
        <a:lstStyle/>
        <a:p>
          <a:endParaRPr lang="pl-PL"/>
        </a:p>
      </dgm:t>
    </dgm:pt>
    <dgm:pt modelId="{FC36F192-678F-4FAF-AEDD-7C78F02A42E4}" type="sibTrans" cxnId="{A086106B-2010-403E-A45A-CE329E65DDAD}">
      <dgm:prSet/>
      <dgm:spPr/>
      <dgm:t>
        <a:bodyPr/>
        <a:lstStyle/>
        <a:p>
          <a:endParaRPr lang="pl-PL"/>
        </a:p>
      </dgm:t>
    </dgm:pt>
    <dgm:pt modelId="{28B38ECF-F51F-4DA8-91B3-E4195814073B}">
      <dgm:prSet phldrT="[Tekst]" phldr="1"/>
      <dgm:spPr>
        <a:solidFill>
          <a:srgbClr val="FFC000"/>
        </a:solidFill>
      </dgm:spPr>
      <dgm:t>
        <a:bodyPr/>
        <a:lstStyle/>
        <a:p>
          <a:endParaRPr lang="pl-PL" dirty="0"/>
        </a:p>
      </dgm:t>
    </dgm:pt>
    <dgm:pt modelId="{9550EF49-7DC3-44EC-9737-ADD25725101D}" type="sibTrans" cxnId="{5121EA28-B86B-460E-9675-5B2E869BF8BB}">
      <dgm:prSet/>
      <dgm:spPr/>
      <dgm:t>
        <a:bodyPr/>
        <a:lstStyle/>
        <a:p>
          <a:endParaRPr lang="pl-PL"/>
        </a:p>
      </dgm:t>
    </dgm:pt>
    <dgm:pt modelId="{6E566F97-D339-4DEB-A030-6A5338DAA7AE}" type="parTrans" cxnId="{5121EA28-B86B-460E-9675-5B2E869BF8BB}">
      <dgm:prSet/>
      <dgm:spPr/>
      <dgm:t>
        <a:bodyPr/>
        <a:lstStyle/>
        <a:p>
          <a:endParaRPr lang="pl-PL"/>
        </a:p>
      </dgm:t>
    </dgm:pt>
    <dgm:pt modelId="{14C6C38C-6680-4AD1-A323-6858EC4A538D}" type="pres">
      <dgm:prSet presAssocID="{42CFC87B-3353-42B3-AF82-D709A1B91B25}" presName="composite" presStyleCnt="0">
        <dgm:presLayoutVars>
          <dgm:chMax val="3"/>
          <dgm:animLvl val="lvl"/>
          <dgm:resizeHandles val="exact"/>
        </dgm:presLayoutVars>
      </dgm:prSet>
      <dgm:spPr/>
    </dgm:pt>
    <dgm:pt modelId="{10463357-026A-47F1-9BDC-706082F635CD}" type="pres">
      <dgm:prSet presAssocID="{90DB5BA3-D9A7-4A8A-B534-90127922B452}" presName="gear1" presStyleLbl="node1" presStyleIdx="0" presStyleCnt="3" custLinFactNeighborX="-4252" custLinFactNeighborY="-719">
        <dgm:presLayoutVars>
          <dgm:chMax val="1"/>
          <dgm:bulletEnabled val="1"/>
        </dgm:presLayoutVars>
      </dgm:prSet>
      <dgm:spPr/>
    </dgm:pt>
    <dgm:pt modelId="{42FF19EA-798D-4D34-AA65-D385B4F6DF57}" type="pres">
      <dgm:prSet presAssocID="{90DB5BA3-D9A7-4A8A-B534-90127922B452}" presName="gear1srcNode" presStyleLbl="node1" presStyleIdx="0" presStyleCnt="3"/>
      <dgm:spPr/>
    </dgm:pt>
    <dgm:pt modelId="{BFAED7AE-FC89-42A8-BB04-EA9481D45C56}" type="pres">
      <dgm:prSet presAssocID="{90DB5BA3-D9A7-4A8A-B534-90127922B452}" presName="gear1dstNode" presStyleLbl="node1" presStyleIdx="0" presStyleCnt="3"/>
      <dgm:spPr/>
    </dgm:pt>
    <dgm:pt modelId="{C80633BD-008A-4B73-A1DE-C062CBD500EC}" type="pres">
      <dgm:prSet presAssocID="{28B38ECF-F51F-4DA8-91B3-E4195814073B}" presName="gear2" presStyleLbl="node1" presStyleIdx="1" presStyleCnt="3" custLinFactNeighborX="-26079" custLinFactNeighborY="-9995">
        <dgm:presLayoutVars>
          <dgm:chMax val="1"/>
          <dgm:bulletEnabled val="1"/>
        </dgm:presLayoutVars>
      </dgm:prSet>
      <dgm:spPr/>
    </dgm:pt>
    <dgm:pt modelId="{DC53653E-7219-4066-B0E1-6AAEFB244EF7}" type="pres">
      <dgm:prSet presAssocID="{28B38ECF-F51F-4DA8-91B3-E4195814073B}" presName="gear2srcNode" presStyleLbl="node1" presStyleIdx="1" presStyleCnt="3"/>
      <dgm:spPr/>
    </dgm:pt>
    <dgm:pt modelId="{D7FD1FEF-CD31-464B-8D8F-5D61FF216375}" type="pres">
      <dgm:prSet presAssocID="{28B38ECF-F51F-4DA8-91B3-E4195814073B}" presName="gear2dstNode" presStyleLbl="node1" presStyleIdx="1" presStyleCnt="3"/>
      <dgm:spPr/>
    </dgm:pt>
    <dgm:pt modelId="{C296291D-B68D-478C-A2AA-ECA25E5D7874}" type="pres">
      <dgm:prSet presAssocID="{A11ADEB6-80B8-48F8-853D-8F0B9F9ACB65}" presName="gear3" presStyleLbl="node1" presStyleIdx="2" presStyleCnt="3"/>
      <dgm:spPr/>
    </dgm:pt>
    <dgm:pt modelId="{8EA31179-A5F7-4126-B940-3365ECBA056D}" type="pres">
      <dgm:prSet presAssocID="{A11ADEB6-80B8-48F8-853D-8F0B9F9ACB65}" presName="gear3tx" presStyleLbl="node1" presStyleIdx="2" presStyleCnt="3">
        <dgm:presLayoutVars>
          <dgm:chMax val="1"/>
          <dgm:bulletEnabled val="1"/>
        </dgm:presLayoutVars>
      </dgm:prSet>
      <dgm:spPr/>
    </dgm:pt>
    <dgm:pt modelId="{A23523C3-9278-4ED6-ADBD-AA185429CC57}" type="pres">
      <dgm:prSet presAssocID="{A11ADEB6-80B8-48F8-853D-8F0B9F9ACB65}" presName="gear3srcNode" presStyleLbl="node1" presStyleIdx="2" presStyleCnt="3"/>
      <dgm:spPr/>
    </dgm:pt>
    <dgm:pt modelId="{5DA6D6FF-BF75-43CC-9FF6-8464D36EF5A8}" type="pres">
      <dgm:prSet presAssocID="{A11ADEB6-80B8-48F8-853D-8F0B9F9ACB65}" presName="gear3dstNode" presStyleLbl="node1" presStyleIdx="2" presStyleCnt="3"/>
      <dgm:spPr/>
    </dgm:pt>
    <dgm:pt modelId="{81D68F3F-2D80-4666-B0F3-FB8EAD30008C}" type="pres">
      <dgm:prSet presAssocID="{54E3C168-A96E-4198-9C7D-E23C409253AF}" presName="connector1" presStyleLbl="sibTrans2D1" presStyleIdx="0" presStyleCnt="3"/>
      <dgm:spPr/>
    </dgm:pt>
    <dgm:pt modelId="{C9944CFB-D855-4B18-BD06-68006FB5356C}" type="pres">
      <dgm:prSet presAssocID="{9550EF49-7DC3-44EC-9737-ADD25725101D}" presName="connector2" presStyleLbl="sibTrans2D1" presStyleIdx="1" presStyleCnt="3" custLinFactNeighborX="-75496" custLinFactNeighborY="-27138"/>
      <dgm:spPr/>
    </dgm:pt>
    <dgm:pt modelId="{452C6DC0-6B2B-484D-8C3F-1C4BF2B25D2C}" type="pres">
      <dgm:prSet presAssocID="{B472A6F8-C486-4148-86FB-3761E4B9E5F6}" presName="connector3" presStyleLbl="sibTrans2D1" presStyleIdx="2" presStyleCnt="3"/>
      <dgm:spPr/>
    </dgm:pt>
  </dgm:ptLst>
  <dgm:cxnLst>
    <dgm:cxn modelId="{5121EA28-B86B-460E-9675-5B2E869BF8BB}" srcId="{42CFC87B-3353-42B3-AF82-D709A1B91B25}" destId="{28B38ECF-F51F-4DA8-91B3-E4195814073B}" srcOrd="1" destOrd="0" parTransId="{6E566F97-D339-4DEB-A030-6A5338DAA7AE}" sibTransId="{9550EF49-7DC3-44EC-9737-ADD25725101D}"/>
    <dgm:cxn modelId="{D3F9D12F-F980-4004-8B97-B80366938020}" type="presOf" srcId="{B472A6F8-C486-4148-86FB-3761E4B9E5F6}" destId="{452C6DC0-6B2B-484D-8C3F-1C4BF2B25D2C}" srcOrd="0" destOrd="0" presId="urn:microsoft.com/office/officeart/2005/8/layout/gear1"/>
    <dgm:cxn modelId="{DEBAFF2F-B7E3-48A4-B337-13FCAF558BCF}" srcId="{42CFC87B-3353-42B3-AF82-D709A1B91B25}" destId="{90DB5BA3-D9A7-4A8A-B534-90127922B452}" srcOrd="0" destOrd="0" parTransId="{ACC7C1D9-C8DC-48F4-A272-B650C65A741B}" sibTransId="{54E3C168-A96E-4198-9C7D-E23C409253AF}"/>
    <dgm:cxn modelId="{7B4B7032-E7B6-4592-A1E6-8324D27687BC}" type="presOf" srcId="{9550EF49-7DC3-44EC-9737-ADD25725101D}" destId="{C9944CFB-D855-4B18-BD06-68006FB5356C}" srcOrd="0" destOrd="0" presId="urn:microsoft.com/office/officeart/2005/8/layout/gear1"/>
    <dgm:cxn modelId="{B8261965-361C-495E-BE51-F3B969853398}" type="presOf" srcId="{90DB5BA3-D9A7-4A8A-B534-90127922B452}" destId="{BFAED7AE-FC89-42A8-BB04-EA9481D45C56}" srcOrd="2" destOrd="0" presId="urn:microsoft.com/office/officeart/2005/8/layout/gear1"/>
    <dgm:cxn modelId="{A086106B-2010-403E-A45A-CE329E65DDAD}" srcId="{42CFC87B-3353-42B3-AF82-D709A1B91B25}" destId="{FFECE4AA-7725-47C7-A133-390E7B56696D}" srcOrd="3" destOrd="0" parTransId="{33A257E5-73F3-469A-9005-80F1ECB53132}" sibTransId="{FC36F192-678F-4FAF-AEDD-7C78F02A42E4}"/>
    <dgm:cxn modelId="{D6C8E56B-234C-4FA7-A5D1-F3A423059E54}" type="presOf" srcId="{A11ADEB6-80B8-48F8-853D-8F0B9F9ACB65}" destId="{8EA31179-A5F7-4126-B940-3365ECBA056D}" srcOrd="1" destOrd="0" presId="urn:microsoft.com/office/officeart/2005/8/layout/gear1"/>
    <dgm:cxn modelId="{47177C59-D8ED-4088-82E0-F28A265F59FB}" type="presOf" srcId="{28B38ECF-F51F-4DA8-91B3-E4195814073B}" destId="{D7FD1FEF-CD31-464B-8D8F-5D61FF216375}" srcOrd="2" destOrd="0" presId="urn:microsoft.com/office/officeart/2005/8/layout/gear1"/>
    <dgm:cxn modelId="{3FC4AF86-398C-4F70-A95A-D3D83FE924A1}" type="presOf" srcId="{54E3C168-A96E-4198-9C7D-E23C409253AF}" destId="{81D68F3F-2D80-4666-B0F3-FB8EAD30008C}" srcOrd="0" destOrd="0" presId="urn:microsoft.com/office/officeart/2005/8/layout/gear1"/>
    <dgm:cxn modelId="{652E65A0-DAE2-4B18-986B-492BB69C2D33}" type="presOf" srcId="{28B38ECF-F51F-4DA8-91B3-E4195814073B}" destId="{DC53653E-7219-4066-B0E1-6AAEFB244EF7}" srcOrd="1" destOrd="0" presId="urn:microsoft.com/office/officeart/2005/8/layout/gear1"/>
    <dgm:cxn modelId="{08167FA1-B2DE-4D0C-B408-A91A1E1BE43A}" type="presOf" srcId="{A11ADEB6-80B8-48F8-853D-8F0B9F9ACB65}" destId="{C296291D-B68D-478C-A2AA-ECA25E5D7874}" srcOrd="0" destOrd="0" presId="urn:microsoft.com/office/officeart/2005/8/layout/gear1"/>
    <dgm:cxn modelId="{5E7797AE-5DFE-4C14-BC3B-DDE8B47AD23D}" type="presOf" srcId="{A11ADEB6-80B8-48F8-853D-8F0B9F9ACB65}" destId="{5DA6D6FF-BF75-43CC-9FF6-8464D36EF5A8}" srcOrd="3" destOrd="0" presId="urn:microsoft.com/office/officeart/2005/8/layout/gear1"/>
    <dgm:cxn modelId="{FA51FDBA-EB1D-435F-8A3C-C41480CB7345}" type="presOf" srcId="{42CFC87B-3353-42B3-AF82-D709A1B91B25}" destId="{14C6C38C-6680-4AD1-A323-6858EC4A538D}" srcOrd="0" destOrd="0" presId="urn:microsoft.com/office/officeart/2005/8/layout/gear1"/>
    <dgm:cxn modelId="{550137C7-2EE4-4876-AF98-623BBC80E07C}" type="presOf" srcId="{A11ADEB6-80B8-48F8-853D-8F0B9F9ACB65}" destId="{A23523C3-9278-4ED6-ADBD-AA185429CC57}" srcOrd="2" destOrd="0" presId="urn:microsoft.com/office/officeart/2005/8/layout/gear1"/>
    <dgm:cxn modelId="{47AEF6D3-380D-49AD-B07F-94FE8378B348}" srcId="{42CFC87B-3353-42B3-AF82-D709A1B91B25}" destId="{A11ADEB6-80B8-48F8-853D-8F0B9F9ACB65}" srcOrd="2" destOrd="0" parTransId="{075ACDCE-29BD-48B5-833A-34201AB37D3A}" sibTransId="{B472A6F8-C486-4148-86FB-3761E4B9E5F6}"/>
    <dgm:cxn modelId="{C3E771D5-4CEA-4FE2-A8B7-602408F505FB}" type="presOf" srcId="{90DB5BA3-D9A7-4A8A-B534-90127922B452}" destId="{42FF19EA-798D-4D34-AA65-D385B4F6DF57}" srcOrd="1" destOrd="0" presId="urn:microsoft.com/office/officeart/2005/8/layout/gear1"/>
    <dgm:cxn modelId="{323BB6DF-649E-4F42-863F-27A0DD4990FC}" type="presOf" srcId="{90DB5BA3-D9A7-4A8A-B534-90127922B452}" destId="{10463357-026A-47F1-9BDC-706082F635CD}" srcOrd="0" destOrd="0" presId="urn:microsoft.com/office/officeart/2005/8/layout/gear1"/>
    <dgm:cxn modelId="{51824BFF-E7AD-4C89-8809-26B8D3171199}" type="presOf" srcId="{28B38ECF-F51F-4DA8-91B3-E4195814073B}" destId="{C80633BD-008A-4B73-A1DE-C062CBD500EC}" srcOrd="0" destOrd="0" presId="urn:microsoft.com/office/officeart/2005/8/layout/gear1"/>
    <dgm:cxn modelId="{4F042ABF-DBC8-4FB5-AD37-769ED2E33C3B}" type="presParOf" srcId="{14C6C38C-6680-4AD1-A323-6858EC4A538D}" destId="{10463357-026A-47F1-9BDC-706082F635CD}" srcOrd="0" destOrd="0" presId="urn:microsoft.com/office/officeart/2005/8/layout/gear1"/>
    <dgm:cxn modelId="{FDF374F3-7592-4FEF-9E38-879AEAA04E10}" type="presParOf" srcId="{14C6C38C-6680-4AD1-A323-6858EC4A538D}" destId="{42FF19EA-798D-4D34-AA65-D385B4F6DF57}" srcOrd="1" destOrd="0" presId="urn:microsoft.com/office/officeart/2005/8/layout/gear1"/>
    <dgm:cxn modelId="{21204931-CAA7-4F07-B6AF-89E19790151A}" type="presParOf" srcId="{14C6C38C-6680-4AD1-A323-6858EC4A538D}" destId="{BFAED7AE-FC89-42A8-BB04-EA9481D45C56}" srcOrd="2" destOrd="0" presId="urn:microsoft.com/office/officeart/2005/8/layout/gear1"/>
    <dgm:cxn modelId="{F34C0C1F-1858-4B0A-AD17-CA9DAD8A4C57}" type="presParOf" srcId="{14C6C38C-6680-4AD1-A323-6858EC4A538D}" destId="{C80633BD-008A-4B73-A1DE-C062CBD500EC}" srcOrd="3" destOrd="0" presId="urn:microsoft.com/office/officeart/2005/8/layout/gear1"/>
    <dgm:cxn modelId="{375C4907-5B84-4FB1-9DA8-45A463FCBD1F}" type="presParOf" srcId="{14C6C38C-6680-4AD1-A323-6858EC4A538D}" destId="{DC53653E-7219-4066-B0E1-6AAEFB244EF7}" srcOrd="4" destOrd="0" presId="urn:microsoft.com/office/officeart/2005/8/layout/gear1"/>
    <dgm:cxn modelId="{CA418800-9CF9-4BEA-AA19-84D37D4BCF25}" type="presParOf" srcId="{14C6C38C-6680-4AD1-A323-6858EC4A538D}" destId="{D7FD1FEF-CD31-464B-8D8F-5D61FF216375}" srcOrd="5" destOrd="0" presId="urn:microsoft.com/office/officeart/2005/8/layout/gear1"/>
    <dgm:cxn modelId="{D60207E7-07A9-45C5-984E-8E5963D92F89}" type="presParOf" srcId="{14C6C38C-6680-4AD1-A323-6858EC4A538D}" destId="{C296291D-B68D-478C-A2AA-ECA25E5D7874}" srcOrd="6" destOrd="0" presId="urn:microsoft.com/office/officeart/2005/8/layout/gear1"/>
    <dgm:cxn modelId="{DFC47E24-F6C2-4985-8581-D2DF7190FC38}" type="presParOf" srcId="{14C6C38C-6680-4AD1-A323-6858EC4A538D}" destId="{8EA31179-A5F7-4126-B940-3365ECBA056D}" srcOrd="7" destOrd="0" presId="urn:microsoft.com/office/officeart/2005/8/layout/gear1"/>
    <dgm:cxn modelId="{9452414F-1525-4A0C-82C9-63488AA72800}" type="presParOf" srcId="{14C6C38C-6680-4AD1-A323-6858EC4A538D}" destId="{A23523C3-9278-4ED6-ADBD-AA185429CC57}" srcOrd="8" destOrd="0" presId="urn:microsoft.com/office/officeart/2005/8/layout/gear1"/>
    <dgm:cxn modelId="{FD942DD7-0CB2-4B8C-8587-1E8F805BE066}" type="presParOf" srcId="{14C6C38C-6680-4AD1-A323-6858EC4A538D}" destId="{5DA6D6FF-BF75-43CC-9FF6-8464D36EF5A8}" srcOrd="9" destOrd="0" presId="urn:microsoft.com/office/officeart/2005/8/layout/gear1"/>
    <dgm:cxn modelId="{05611EE0-3846-4DEB-BE3D-02BFA9E094EE}" type="presParOf" srcId="{14C6C38C-6680-4AD1-A323-6858EC4A538D}" destId="{81D68F3F-2D80-4666-B0F3-FB8EAD30008C}" srcOrd="10" destOrd="0" presId="urn:microsoft.com/office/officeart/2005/8/layout/gear1"/>
    <dgm:cxn modelId="{525FBF3C-2C65-4274-A512-D81D8D4BF326}" type="presParOf" srcId="{14C6C38C-6680-4AD1-A323-6858EC4A538D}" destId="{C9944CFB-D855-4B18-BD06-68006FB5356C}" srcOrd="11" destOrd="0" presId="urn:microsoft.com/office/officeart/2005/8/layout/gear1"/>
    <dgm:cxn modelId="{5AA7DAAC-C1BE-4786-9224-C5CC5859A7EB}" type="presParOf" srcId="{14C6C38C-6680-4AD1-A323-6858EC4A538D}" destId="{452C6DC0-6B2B-484D-8C3F-1C4BF2B25D2C}"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B574D57-2409-4883-A9E9-C0F039D0E650}"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pl-PL"/>
        </a:p>
      </dgm:t>
    </dgm:pt>
    <dgm:pt modelId="{3DE6C91E-3751-4888-A163-F6BE15798C5C}">
      <dgm:prSet phldrT="[Tekst]" custT="1"/>
      <dgm:spPr>
        <a:solidFill>
          <a:schemeClr val="accent3">
            <a:alpha val="90000"/>
          </a:schemeClr>
        </a:solidFill>
      </dgm:spPr>
      <dgm:t>
        <a:bodyPr/>
        <a:lstStyle/>
        <a:p>
          <a:r>
            <a:rPr lang="pl-PL" sz="1600" dirty="0">
              <a:latin typeface="Times New Roman" panose="02020603050405020304" pitchFamily="18" charset="0"/>
              <a:cs typeface="Times New Roman" panose="02020603050405020304" pitchFamily="18" charset="0"/>
            </a:rPr>
            <a:t>(główna siła)</a:t>
          </a:r>
        </a:p>
        <a:p>
          <a:r>
            <a:rPr lang="pl-PL" sz="1400" dirty="0">
              <a:latin typeface="Times New Roman" panose="02020603050405020304" pitchFamily="18" charset="0"/>
              <a:cs typeface="Times New Roman" panose="02020603050405020304" pitchFamily="18" charset="0"/>
            </a:rPr>
            <a:t>Wprowadzenie i sukcesywny wzrost </a:t>
          </a:r>
          <a:r>
            <a:rPr lang="pl-PL" sz="1400">
              <a:latin typeface="Times New Roman" panose="02020603050405020304" pitchFamily="18" charset="0"/>
              <a:cs typeface="Times New Roman" panose="02020603050405020304" pitchFamily="18" charset="0"/>
            </a:rPr>
            <a:t>kwot dopłat </a:t>
          </a:r>
          <a:r>
            <a:rPr lang="pl-PL" sz="1400" dirty="0">
              <a:latin typeface="Times New Roman" panose="02020603050405020304" pitchFamily="18" charset="0"/>
              <a:cs typeface="Times New Roman" panose="02020603050405020304" pitchFamily="18" charset="0"/>
            </a:rPr>
            <a:t>dla rol. ekologicznego w ramach WPR</a:t>
          </a:r>
        </a:p>
      </dgm:t>
    </dgm:pt>
    <dgm:pt modelId="{11F01C34-1C52-42C2-81A3-F13E288470C4}" type="parTrans" cxnId="{2C2EDCE0-4FD6-49B3-8902-91A4B82E6F34}">
      <dgm:prSet/>
      <dgm:spPr/>
      <dgm:t>
        <a:bodyPr/>
        <a:lstStyle/>
        <a:p>
          <a:endParaRPr lang="pl-PL"/>
        </a:p>
      </dgm:t>
    </dgm:pt>
    <dgm:pt modelId="{70619CD3-BEAD-42ED-9833-2804308504B4}" type="sibTrans" cxnId="{2C2EDCE0-4FD6-49B3-8902-91A4B82E6F34}">
      <dgm:prSet/>
      <dgm:spPr/>
      <dgm:t>
        <a:bodyPr/>
        <a:lstStyle/>
        <a:p>
          <a:endParaRPr lang="pl-PL"/>
        </a:p>
      </dgm:t>
    </dgm:pt>
    <dgm:pt modelId="{63499FAE-2185-4E01-B4CE-812CCE785303}">
      <dgm:prSet phldrT="[Tekst]" custT="1"/>
      <dgm:spPr/>
      <dgm:t>
        <a:bodyPr/>
        <a:lstStyle/>
        <a:p>
          <a:r>
            <a:rPr lang="pl-PL" sz="1600" dirty="0"/>
            <a:t>(główna słabość)</a:t>
          </a:r>
        </a:p>
        <a:p>
          <a:r>
            <a:rPr lang="pl-PL" sz="1600" dirty="0"/>
            <a:t>Wysokie nakłady pracy i niska wydajność</a:t>
          </a:r>
        </a:p>
      </dgm:t>
    </dgm:pt>
    <dgm:pt modelId="{D3E32BA6-34AB-4508-95C3-042902069C22}" type="parTrans" cxnId="{5C181A63-956E-4E7D-AB96-2431A63683E0}">
      <dgm:prSet/>
      <dgm:spPr/>
      <dgm:t>
        <a:bodyPr/>
        <a:lstStyle/>
        <a:p>
          <a:endParaRPr lang="pl-PL"/>
        </a:p>
      </dgm:t>
    </dgm:pt>
    <dgm:pt modelId="{CA195F11-0CE2-446A-BB0A-010266952440}" type="sibTrans" cxnId="{5C181A63-956E-4E7D-AB96-2431A63683E0}">
      <dgm:prSet/>
      <dgm:spPr/>
      <dgm:t>
        <a:bodyPr/>
        <a:lstStyle/>
        <a:p>
          <a:endParaRPr lang="pl-PL"/>
        </a:p>
      </dgm:t>
    </dgm:pt>
    <dgm:pt modelId="{6CDE8785-3E59-433D-A768-CED9E1CF3B96}">
      <dgm:prSet phldrT="[Tekst]"/>
      <dgm:spPr>
        <a:solidFill>
          <a:schemeClr val="bg1"/>
        </a:solidFill>
      </dgm:spPr>
      <dgm:t>
        <a:bodyPr/>
        <a:lstStyle/>
        <a:p>
          <a:r>
            <a:rPr lang="pl-PL" dirty="0">
              <a:solidFill>
                <a:schemeClr val="bg1"/>
              </a:solidFill>
            </a:rPr>
            <a:t>Małe zanieczyszczenie środowiska przyrodniczego i stosunkowo niski poziom zużycia środków chemicznych</a:t>
          </a:r>
        </a:p>
      </dgm:t>
    </dgm:pt>
    <dgm:pt modelId="{D8EDB260-96C0-49B7-9ADD-23E48258E903}" type="sibTrans" cxnId="{8E601AA4-3F6E-4022-9795-70ABA753CDC2}">
      <dgm:prSet/>
      <dgm:spPr/>
      <dgm:t>
        <a:bodyPr/>
        <a:lstStyle/>
        <a:p>
          <a:endParaRPr lang="pl-PL"/>
        </a:p>
      </dgm:t>
    </dgm:pt>
    <dgm:pt modelId="{858CA2EF-ECD1-47C7-A2DB-B9578BA708D9}" type="parTrans" cxnId="{8E601AA4-3F6E-4022-9795-70ABA753CDC2}">
      <dgm:prSet/>
      <dgm:spPr/>
      <dgm:t>
        <a:bodyPr/>
        <a:lstStyle/>
        <a:p>
          <a:endParaRPr lang="pl-PL"/>
        </a:p>
      </dgm:t>
    </dgm:pt>
    <dgm:pt modelId="{B2657B03-006A-47C0-A6D3-42006D9E9243}" type="pres">
      <dgm:prSet presAssocID="{6B574D57-2409-4883-A9E9-C0F039D0E650}" presName="outerComposite" presStyleCnt="0">
        <dgm:presLayoutVars>
          <dgm:chMax val="2"/>
          <dgm:animLvl val="lvl"/>
          <dgm:resizeHandles val="exact"/>
        </dgm:presLayoutVars>
      </dgm:prSet>
      <dgm:spPr/>
    </dgm:pt>
    <dgm:pt modelId="{80779EEC-E8B5-4051-B5A5-8DC051B3973F}" type="pres">
      <dgm:prSet presAssocID="{6B574D57-2409-4883-A9E9-C0F039D0E650}" presName="dummyMaxCanvas" presStyleCnt="0"/>
      <dgm:spPr/>
    </dgm:pt>
    <dgm:pt modelId="{5F0AF983-B6E7-42C1-A1E5-D1337B392B2A}" type="pres">
      <dgm:prSet presAssocID="{6B574D57-2409-4883-A9E9-C0F039D0E650}" presName="parentComposite" presStyleCnt="0"/>
      <dgm:spPr/>
    </dgm:pt>
    <dgm:pt modelId="{FD3F3D02-38F0-416E-A381-E3FEE620C610}" type="pres">
      <dgm:prSet presAssocID="{6B574D57-2409-4883-A9E9-C0F039D0E650}" presName="parent1" presStyleLbl="alignAccFollowNode1" presStyleIdx="0" presStyleCnt="4" custScaleX="126149" custScaleY="141572" custLinFactNeighborX="-1406" custLinFactNeighborY="-45733">
        <dgm:presLayoutVars>
          <dgm:chMax val="4"/>
        </dgm:presLayoutVars>
      </dgm:prSet>
      <dgm:spPr/>
    </dgm:pt>
    <dgm:pt modelId="{06CD8FF7-13EC-421F-A82D-0A9F73C57710}" type="pres">
      <dgm:prSet presAssocID="{6B574D57-2409-4883-A9E9-C0F039D0E650}" presName="parent2" presStyleLbl="alignAccFollowNode1" presStyleIdx="1" presStyleCnt="4" custScaleX="123247" custScaleY="160940">
        <dgm:presLayoutVars>
          <dgm:chMax val="4"/>
        </dgm:presLayoutVars>
      </dgm:prSet>
      <dgm:spPr/>
    </dgm:pt>
    <dgm:pt modelId="{08019CB5-ECC8-4569-BFB8-0C9D58A9E2E6}" type="pres">
      <dgm:prSet presAssocID="{6B574D57-2409-4883-A9E9-C0F039D0E650}" presName="childrenComposite" presStyleCnt="0"/>
      <dgm:spPr/>
    </dgm:pt>
    <dgm:pt modelId="{DF5469F7-0846-4B37-925A-06E45744443E}" type="pres">
      <dgm:prSet presAssocID="{6B574D57-2409-4883-A9E9-C0F039D0E650}" presName="dummyMaxCanvas_ChildArea" presStyleCnt="0"/>
      <dgm:spPr/>
    </dgm:pt>
    <dgm:pt modelId="{2305EFE7-64A8-491C-B74E-4DD4E859F35C}" type="pres">
      <dgm:prSet presAssocID="{6B574D57-2409-4883-A9E9-C0F039D0E650}" presName="fulcrum" presStyleLbl="alignAccFollowNode1" presStyleIdx="2" presStyleCnt="4"/>
      <dgm:spPr/>
    </dgm:pt>
    <dgm:pt modelId="{28E1A748-F641-449D-82B0-2399EB009CD7}" type="pres">
      <dgm:prSet presAssocID="{6B574D57-2409-4883-A9E9-C0F039D0E650}" presName="balance_10" presStyleLbl="alignAccFollowNode1" presStyleIdx="3" presStyleCnt="4">
        <dgm:presLayoutVars>
          <dgm:bulletEnabled val="1"/>
        </dgm:presLayoutVars>
      </dgm:prSet>
      <dgm:spPr/>
    </dgm:pt>
    <dgm:pt modelId="{56130EB6-1899-42B9-8E85-B40AD39BA79E}" type="pres">
      <dgm:prSet presAssocID="{6B574D57-2409-4883-A9E9-C0F039D0E650}" presName="left_10_1" presStyleLbl="node1" presStyleIdx="0" presStyleCnt="1">
        <dgm:presLayoutVars>
          <dgm:bulletEnabled val="1"/>
        </dgm:presLayoutVars>
      </dgm:prSet>
      <dgm:spPr/>
    </dgm:pt>
  </dgm:ptLst>
  <dgm:cxnLst>
    <dgm:cxn modelId="{5C181A63-956E-4E7D-AB96-2431A63683E0}" srcId="{6B574D57-2409-4883-A9E9-C0F039D0E650}" destId="{63499FAE-2185-4E01-B4CE-812CCE785303}" srcOrd="1" destOrd="0" parTransId="{D3E32BA6-34AB-4508-95C3-042902069C22}" sibTransId="{CA195F11-0CE2-446A-BB0A-010266952440}"/>
    <dgm:cxn modelId="{5D6A9C49-FECF-410A-9C70-586188D712FA}" type="presOf" srcId="{6B574D57-2409-4883-A9E9-C0F039D0E650}" destId="{B2657B03-006A-47C0-A6D3-42006D9E9243}" srcOrd="0" destOrd="0" presId="urn:microsoft.com/office/officeart/2005/8/layout/balance1"/>
    <dgm:cxn modelId="{8BB91179-AAB5-48A7-AB0C-CCB3A21C05E3}" type="presOf" srcId="{63499FAE-2185-4E01-B4CE-812CCE785303}" destId="{06CD8FF7-13EC-421F-A82D-0A9F73C57710}" srcOrd="0" destOrd="0" presId="urn:microsoft.com/office/officeart/2005/8/layout/balance1"/>
    <dgm:cxn modelId="{435E9095-7035-43D2-A489-8BB59CE2E03E}" type="presOf" srcId="{3DE6C91E-3751-4888-A163-F6BE15798C5C}" destId="{FD3F3D02-38F0-416E-A381-E3FEE620C610}" srcOrd="0" destOrd="0" presId="urn:microsoft.com/office/officeart/2005/8/layout/balance1"/>
    <dgm:cxn modelId="{8E601AA4-3F6E-4022-9795-70ABA753CDC2}" srcId="{3DE6C91E-3751-4888-A163-F6BE15798C5C}" destId="{6CDE8785-3E59-433D-A768-CED9E1CF3B96}" srcOrd="0" destOrd="0" parTransId="{858CA2EF-ECD1-47C7-A2DB-B9578BA708D9}" sibTransId="{D8EDB260-96C0-49B7-9ADD-23E48258E903}"/>
    <dgm:cxn modelId="{2C2EDCE0-4FD6-49B3-8902-91A4B82E6F34}" srcId="{6B574D57-2409-4883-A9E9-C0F039D0E650}" destId="{3DE6C91E-3751-4888-A163-F6BE15798C5C}" srcOrd="0" destOrd="0" parTransId="{11F01C34-1C52-42C2-81A3-F13E288470C4}" sibTransId="{70619CD3-BEAD-42ED-9833-2804308504B4}"/>
    <dgm:cxn modelId="{6ACEB6EB-623D-4E9D-A1EA-A351E69E09EA}" type="presOf" srcId="{6CDE8785-3E59-433D-A768-CED9E1CF3B96}" destId="{56130EB6-1899-42B9-8E85-B40AD39BA79E}" srcOrd="0" destOrd="0" presId="urn:microsoft.com/office/officeart/2005/8/layout/balance1"/>
    <dgm:cxn modelId="{F8C35637-17FD-48CD-89F8-51CB0FDC6487}" type="presParOf" srcId="{B2657B03-006A-47C0-A6D3-42006D9E9243}" destId="{80779EEC-E8B5-4051-B5A5-8DC051B3973F}" srcOrd="0" destOrd="0" presId="urn:microsoft.com/office/officeart/2005/8/layout/balance1"/>
    <dgm:cxn modelId="{C4D5B4C3-53A9-430D-BF2B-DE7E355B199E}" type="presParOf" srcId="{B2657B03-006A-47C0-A6D3-42006D9E9243}" destId="{5F0AF983-B6E7-42C1-A1E5-D1337B392B2A}" srcOrd="1" destOrd="0" presId="urn:microsoft.com/office/officeart/2005/8/layout/balance1"/>
    <dgm:cxn modelId="{B53C9504-9A6F-4221-8F4B-726C6C15861F}" type="presParOf" srcId="{5F0AF983-B6E7-42C1-A1E5-D1337B392B2A}" destId="{FD3F3D02-38F0-416E-A381-E3FEE620C610}" srcOrd="0" destOrd="0" presId="urn:microsoft.com/office/officeart/2005/8/layout/balance1"/>
    <dgm:cxn modelId="{06856101-31F7-4590-8BE8-D2FE7F5676CD}" type="presParOf" srcId="{5F0AF983-B6E7-42C1-A1E5-D1337B392B2A}" destId="{06CD8FF7-13EC-421F-A82D-0A9F73C57710}" srcOrd="1" destOrd="0" presId="urn:microsoft.com/office/officeart/2005/8/layout/balance1"/>
    <dgm:cxn modelId="{384E8697-40F5-4623-B183-67DB2596CB93}" type="presParOf" srcId="{B2657B03-006A-47C0-A6D3-42006D9E9243}" destId="{08019CB5-ECC8-4569-BFB8-0C9D58A9E2E6}" srcOrd="2" destOrd="0" presId="urn:microsoft.com/office/officeart/2005/8/layout/balance1"/>
    <dgm:cxn modelId="{0A665EB3-303A-4355-9F83-0FE3CEB84AFF}" type="presParOf" srcId="{08019CB5-ECC8-4569-BFB8-0C9D58A9E2E6}" destId="{DF5469F7-0846-4B37-925A-06E45744443E}" srcOrd="0" destOrd="0" presId="urn:microsoft.com/office/officeart/2005/8/layout/balance1"/>
    <dgm:cxn modelId="{F2BCFB05-28DA-4CCC-87E1-47E7BEC9D748}" type="presParOf" srcId="{08019CB5-ECC8-4569-BFB8-0C9D58A9E2E6}" destId="{2305EFE7-64A8-491C-B74E-4DD4E859F35C}" srcOrd="1" destOrd="0" presId="urn:microsoft.com/office/officeart/2005/8/layout/balance1"/>
    <dgm:cxn modelId="{36E5254F-5936-4D4E-A76C-1AA310396705}" type="presParOf" srcId="{08019CB5-ECC8-4569-BFB8-0C9D58A9E2E6}" destId="{28E1A748-F641-449D-82B0-2399EB009CD7}" srcOrd="2" destOrd="0" presId="urn:microsoft.com/office/officeart/2005/8/layout/balance1"/>
    <dgm:cxn modelId="{EDC083EC-9B49-45F0-92BD-43880CCAB185}" type="presParOf" srcId="{08019CB5-ECC8-4569-BFB8-0C9D58A9E2E6}" destId="{56130EB6-1899-42B9-8E85-B40AD39BA79E}" srcOrd="3"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3CD6752-B18D-45A8-A76B-3CE1FB432008}" type="doc">
      <dgm:prSet loTypeId="urn:microsoft.com/office/officeart/2005/8/layout/cycle6" loCatId="relationship" qsTypeId="urn:microsoft.com/office/officeart/2005/8/quickstyle/simple1" qsCatId="simple" csTypeId="urn:microsoft.com/office/officeart/2005/8/colors/accent1_2" csCatId="accent1" phldr="1"/>
      <dgm:spPr/>
      <dgm:t>
        <a:bodyPr/>
        <a:lstStyle/>
        <a:p>
          <a:endParaRPr lang="pl-PL"/>
        </a:p>
      </dgm:t>
    </dgm:pt>
    <dgm:pt modelId="{EE0AAE9C-CE9B-4A87-87AF-20BA6A49AEEE}">
      <dgm:prSet phldrT="[Tekst]" custT="1"/>
      <dgm:spPr/>
      <dgm:t>
        <a:bodyPr/>
        <a:lstStyle/>
        <a:p>
          <a:r>
            <a:rPr lang="pl-PL" sz="1000" dirty="0"/>
            <a:t>Polityka wspierania produkcji i rynku żywności ekologicznej</a:t>
          </a:r>
        </a:p>
      </dgm:t>
    </dgm:pt>
    <dgm:pt modelId="{B60DB495-6D4F-47AE-8C3F-8DC6E6DC79FF}" type="parTrans" cxnId="{649CBF68-C888-4C61-8CEE-41C915BD5F9F}">
      <dgm:prSet/>
      <dgm:spPr/>
      <dgm:t>
        <a:bodyPr/>
        <a:lstStyle/>
        <a:p>
          <a:endParaRPr lang="pl-PL"/>
        </a:p>
      </dgm:t>
    </dgm:pt>
    <dgm:pt modelId="{51C2CDA6-6BBD-4797-A135-BB454B95CD70}" type="sibTrans" cxnId="{649CBF68-C888-4C61-8CEE-41C915BD5F9F}">
      <dgm:prSet/>
      <dgm:spPr/>
      <dgm:t>
        <a:bodyPr/>
        <a:lstStyle/>
        <a:p>
          <a:endParaRPr lang="pl-PL"/>
        </a:p>
      </dgm:t>
    </dgm:pt>
    <dgm:pt modelId="{DD9586B9-224F-4549-8428-D50C06FA32D4}">
      <dgm:prSet phldrT="[Tekst]" custT="1"/>
      <dgm:spPr/>
      <dgm:t>
        <a:bodyPr/>
        <a:lstStyle/>
        <a:p>
          <a:r>
            <a:rPr lang="pl-PL" sz="1000" dirty="0"/>
            <a:t>Wykorzystanie szans eksportowych</a:t>
          </a:r>
        </a:p>
      </dgm:t>
    </dgm:pt>
    <dgm:pt modelId="{670B04A5-33AF-4F9E-A2C8-2B9AFE19FDCC}" type="parTrans" cxnId="{645B37F7-77CB-409A-B8CD-BEE39D8A76BC}">
      <dgm:prSet/>
      <dgm:spPr/>
      <dgm:t>
        <a:bodyPr/>
        <a:lstStyle/>
        <a:p>
          <a:endParaRPr lang="pl-PL"/>
        </a:p>
      </dgm:t>
    </dgm:pt>
    <dgm:pt modelId="{17AF6E07-A792-45F3-9A4B-40203864A363}" type="sibTrans" cxnId="{645B37F7-77CB-409A-B8CD-BEE39D8A76BC}">
      <dgm:prSet/>
      <dgm:spPr/>
      <dgm:t>
        <a:bodyPr/>
        <a:lstStyle/>
        <a:p>
          <a:endParaRPr lang="pl-PL"/>
        </a:p>
      </dgm:t>
    </dgm:pt>
    <dgm:pt modelId="{67EEB9F7-D516-4926-80CE-65A0BB9C5009}">
      <dgm:prSet phldrT="[Tekst]" custT="1"/>
      <dgm:spPr/>
      <dgm:t>
        <a:bodyPr/>
        <a:lstStyle/>
        <a:p>
          <a:r>
            <a:rPr lang="pl-PL" sz="1000" dirty="0"/>
            <a:t>Łączenie produkcji ekologicznej z rozwojem agroturystyki</a:t>
          </a:r>
        </a:p>
      </dgm:t>
    </dgm:pt>
    <dgm:pt modelId="{F44620C2-A190-4ED8-8307-8A54667B4EC8}" type="parTrans" cxnId="{368AE69F-784B-4CDC-9338-64E587F49870}">
      <dgm:prSet/>
      <dgm:spPr/>
      <dgm:t>
        <a:bodyPr/>
        <a:lstStyle/>
        <a:p>
          <a:endParaRPr lang="pl-PL"/>
        </a:p>
      </dgm:t>
    </dgm:pt>
    <dgm:pt modelId="{D88EAB76-4336-46FE-8F77-FDCFD4897C86}" type="sibTrans" cxnId="{368AE69F-784B-4CDC-9338-64E587F49870}">
      <dgm:prSet/>
      <dgm:spPr/>
      <dgm:t>
        <a:bodyPr/>
        <a:lstStyle/>
        <a:p>
          <a:endParaRPr lang="pl-PL"/>
        </a:p>
      </dgm:t>
    </dgm:pt>
    <dgm:pt modelId="{571A4C28-D9BD-4938-B92C-76089F843F89}">
      <dgm:prSet phldrT="[Tekst]" custT="1"/>
      <dgm:spPr/>
      <dgm:t>
        <a:bodyPr/>
        <a:lstStyle/>
        <a:p>
          <a:r>
            <a:rPr lang="pl-PL" sz="1000" dirty="0"/>
            <a:t>Rozwój jednostek integrujących rozproszoną produkcję zajmujących się dystrybucją, w tym grup producenckich</a:t>
          </a:r>
        </a:p>
      </dgm:t>
    </dgm:pt>
    <dgm:pt modelId="{3C8025A3-99B8-46E8-AA85-808DC2543A4E}" type="parTrans" cxnId="{00A0ED1C-C621-4D0F-98F4-CEE3CF91C45E}">
      <dgm:prSet/>
      <dgm:spPr/>
      <dgm:t>
        <a:bodyPr/>
        <a:lstStyle/>
        <a:p>
          <a:endParaRPr lang="pl-PL"/>
        </a:p>
      </dgm:t>
    </dgm:pt>
    <dgm:pt modelId="{87A9D1DD-DEB6-4DFA-8416-B76DCB078A31}" type="sibTrans" cxnId="{00A0ED1C-C621-4D0F-98F4-CEE3CF91C45E}">
      <dgm:prSet/>
      <dgm:spPr/>
      <dgm:t>
        <a:bodyPr/>
        <a:lstStyle/>
        <a:p>
          <a:endParaRPr lang="pl-PL"/>
        </a:p>
      </dgm:t>
    </dgm:pt>
    <dgm:pt modelId="{0EF77853-FAF3-43A8-A5AD-B7B241E7E642}">
      <dgm:prSet phldrT="[Tekst]" custT="1"/>
      <dgm:spPr/>
      <dgm:t>
        <a:bodyPr/>
        <a:lstStyle/>
        <a:p>
          <a:r>
            <a:rPr lang="pl-PL" sz="1000" dirty="0"/>
            <a:t>Promocja produktów ekologicznych</a:t>
          </a:r>
        </a:p>
      </dgm:t>
    </dgm:pt>
    <dgm:pt modelId="{93CC7AAD-B8D4-410E-8320-FF09418C567B}" type="parTrans" cxnId="{41760F5C-7BB0-492B-8BC2-E2662326A43A}">
      <dgm:prSet/>
      <dgm:spPr/>
      <dgm:t>
        <a:bodyPr/>
        <a:lstStyle/>
        <a:p>
          <a:endParaRPr lang="pl-PL"/>
        </a:p>
      </dgm:t>
    </dgm:pt>
    <dgm:pt modelId="{006E99A2-304C-4153-A603-44BFF5CA6066}" type="sibTrans" cxnId="{41760F5C-7BB0-492B-8BC2-E2662326A43A}">
      <dgm:prSet/>
      <dgm:spPr/>
      <dgm:t>
        <a:bodyPr/>
        <a:lstStyle/>
        <a:p>
          <a:endParaRPr lang="pl-PL"/>
        </a:p>
      </dgm:t>
    </dgm:pt>
    <dgm:pt modelId="{A6E684CC-367A-4B28-AFC7-571226206F5B}" type="pres">
      <dgm:prSet presAssocID="{A3CD6752-B18D-45A8-A76B-3CE1FB432008}" presName="cycle" presStyleCnt="0">
        <dgm:presLayoutVars>
          <dgm:dir/>
          <dgm:resizeHandles val="exact"/>
        </dgm:presLayoutVars>
      </dgm:prSet>
      <dgm:spPr/>
    </dgm:pt>
    <dgm:pt modelId="{296A3DFB-335D-4914-B719-15A077C1702D}" type="pres">
      <dgm:prSet presAssocID="{EE0AAE9C-CE9B-4A87-87AF-20BA6A49AEEE}" presName="node" presStyleLbl="node1" presStyleIdx="0" presStyleCnt="5">
        <dgm:presLayoutVars>
          <dgm:bulletEnabled val="1"/>
        </dgm:presLayoutVars>
      </dgm:prSet>
      <dgm:spPr/>
    </dgm:pt>
    <dgm:pt modelId="{D8DC9E4F-59DC-4E87-9862-A4217FB3F34E}" type="pres">
      <dgm:prSet presAssocID="{EE0AAE9C-CE9B-4A87-87AF-20BA6A49AEEE}" presName="spNode" presStyleCnt="0"/>
      <dgm:spPr/>
    </dgm:pt>
    <dgm:pt modelId="{3CD4EEC6-166F-4925-93B3-BDE8FC5E22B2}" type="pres">
      <dgm:prSet presAssocID="{51C2CDA6-6BBD-4797-A135-BB454B95CD70}" presName="sibTrans" presStyleLbl="sibTrans1D1" presStyleIdx="0" presStyleCnt="5"/>
      <dgm:spPr/>
    </dgm:pt>
    <dgm:pt modelId="{AFA58E67-E773-4BA1-825D-1CB2D3953A76}" type="pres">
      <dgm:prSet presAssocID="{DD9586B9-224F-4549-8428-D50C06FA32D4}" presName="node" presStyleLbl="node1" presStyleIdx="1" presStyleCnt="5">
        <dgm:presLayoutVars>
          <dgm:bulletEnabled val="1"/>
        </dgm:presLayoutVars>
      </dgm:prSet>
      <dgm:spPr/>
    </dgm:pt>
    <dgm:pt modelId="{68DEC3CC-2481-4AFB-BD06-8E742021006D}" type="pres">
      <dgm:prSet presAssocID="{DD9586B9-224F-4549-8428-D50C06FA32D4}" presName="spNode" presStyleCnt="0"/>
      <dgm:spPr/>
    </dgm:pt>
    <dgm:pt modelId="{F53B62FA-CFEC-428D-A284-C4D96348CB58}" type="pres">
      <dgm:prSet presAssocID="{17AF6E07-A792-45F3-9A4B-40203864A363}" presName="sibTrans" presStyleLbl="sibTrans1D1" presStyleIdx="1" presStyleCnt="5"/>
      <dgm:spPr/>
    </dgm:pt>
    <dgm:pt modelId="{B2493913-C7DB-4CCE-BCD8-28170A214DA9}" type="pres">
      <dgm:prSet presAssocID="{67EEB9F7-D516-4926-80CE-65A0BB9C5009}" presName="node" presStyleLbl="node1" presStyleIdx="2" presStyleCnt="5">
        <dgm:presLayoutVars>
          <dgm:bulletEnabled val="1"/>
        </dgm:presLayoutVars>
      </dgm:prSet>
      <dgm:spPr/>
    </dgm:pt>
    <dgm:pt modelId="{60E39311-A6D1-46EC-951E-7AEFE9D0A602}" type="pres">
      <dgm:prSet presAssocID="{67EEB9F7-D516-4926-80CE-65A0BB9C5009}" presName="spNode" presStyleCnt="0"/>
      <dgm:spPr/>
    </dgm:pt>
    <dgm:pt modelId="{EE93A44D-5765-4F87-BFF1-6DA0E9AA33CF}" type="pres">
      <dgm:prSet presAssocID="{D88EAB76-4336-46FE-8F77-FDCFD4897C86}" presName="sibTrans" presStyleLbl="sibTrans1D1" presStyleIdx="2" presStyleCnt="5"/>
      <dgm:spPr/>
    </dgm:pt>
    <dgm:pt modelId="{A5C49A7A-F740-4A49-AD0C-3AAE373863C3}" type="pres">
      <dgm:prSet presAssocID="{571A4C28-D9BD-4938-B92C-76089F843F89}" presName="node" presStyleLbl="node1" presStyleIdx="3" presStyleCnt="5" custScaleX="114391" custScaleY="128156">
        <dgm:presLayoutVars>
          <dgm:bulletEnabled val="1"/>
        </dgm:presLayoutVars>
      </dgm:prSet>
      <dgm:spPr/>
    </dgm:pt>
    <dgm:pt modelId="{C920290F-7E8E-41EF-A24A-650F2823CD36}" type="pres">
      <dgm:prSet presAssocID="{571A4C28-D9BD-4938-B92C-76089F843F89}" presName="spNode" presStyleCnt="0"/>
      <dgm:spPr/>
    </dgm:pt>
    <dgm:pt modelId="{676EFE2B-D1BD-45C7-99FE-F2CA43CFF6C0}" type="pres">
      <dgm:prSet presAssocID="{87A9D1DD-DEB6-4DFA-8416-B76DCB078A31}" presName="sibTrans" presStyleLbl="sibTrans1D1" presStyleIdx="3" presStyleCnt="5"/>
      <dgm:spPr/>
    </dgm:pt>
    <dgm:pt modelId="{2611267A-F469-4C2D-ACCB-1D5E38461F20}" type="pres">
      <dgm:prSet presAssocID="{0EF77853-FAF3-43A8-A5AD-B7B241E7E642}" presName="node" presStyleLbl="node1" presStyleIdx="4" presStyleCnt="5">
        <dgm:presLayoutVars>
          <dgm:bulletEnabled val="1"/>
        </dgm:presLayoutVars>
      </dgm:prSet>
      <dgm:spPr/>
    </dgm:pt>
    <dgm:pt modelId="{B90615EF-136C-4B33-A590-5449A6F7B0AA}" type="pres">
      <dgm:prSet presAssocID="{0EF77853-FAF3-43A8-A5AD-B7B241E7E642}" presName="spNode" presStyleCnt="0"/>
      <dgm:spPr/>
    </dgm:pt>
    <dgm:pt modelId="{7E02A294-5E71-44B5-97F7-A88A88214CF0}" type="pres">
      <dgm:prSet presAssocID="{006E99A2-304C-4153-A603-44BFF5CA6066}" presName="sibTrans" presStyleLbl="sibTrans1D1" presStyleIdx="4" presStyleCnt="5"/>
      <dgm:spPr/>
    </dgm:pt>
  </dgm:ptLst>
  <dgm:cxnLst>
    <dgm:cxn modelId="{E4EC8C16-9440-4022-80B0-A08BC17829B8}" type="presOf" srcId="{A3CD6752-B18D-45A8-A76B-3CE1FB432008}" destId="{A6E684CC-367A-4B28-AFC7-571226206F5B}" srcOrd="0" destOrd="0" presId="urn:microsoft.com/office/officeart/2005/8/layout/cycle6"/>
    <dgm:cxn modelId="{00A0ED1C-C621-4D0F-98F4-CEE3CF91C45E}" srcId="{A3CD6752-B18D-45A8-A76B-3CE1FB432008}" destId="{571A4C28-D9BD-4938-B92C-76089F843F89}" srcOrd="3" destOrd="0" parTransId="{3C8025A3-99B8-46E8-AA85-808DC2543A4E}" sibTransId="{87A9D1DD-DEB6-4DFA-8416-B76DCB078A31}"/>
    <dgm:cxn modelId="{41760F5C-7BB0-492B-8BC2-E2662326A43A}" srcId="{A3CD6752-B18D-45A8-A76B-3CE1FB432008}" destId="{0EF77853-FAF3-43A8-A5AD-B7B241E7E642}" srcOrd="4" destOrd="0" parTransId="{93CC7AAD-B8D4-410E-8320-FF09418C567B}" sibTransId="{006E99A2-304C-4153-A603-44BFF5CA6066}"/>
    <dgm:cxn modelId="{649CBF68-C888-4C61-8CEE-41C915BD5F9F}" srcId="{A3CD6752-B18D-45A8-A76B-3CE1FB432008}" destId="{EE0AAE9C-CE9B-4A87-87AF-20BA6A49AEEE}" srcOrd="0" destOrd="0" parTransId="{B60DB495-6D4F-47AE-8C3F-8DC6E6DC79FF}" sibTransId="{51C2CDA6-6BBD-4797-A135-BB454B95CD70}"/>
    <dgm:cxn modelId="{BAC0514F-3A47-427C-AB6F-C813A0D7B511}" type="presOf" srcId="{67EEB9F7-D516-4926-80CE-65A0BB9C5009}" destId="{B2493913-C7DB-4CCE-BCD8-28170A214DA9}" srcOrd="0" destOrd="0" presId="urn:microsoft.com/office/officeart/2005/8/layout/cycle6"/>
    <dgm:cxn modelId="{5B5B4579-1061-4D30-B28E-7CB3367B4D17}" type="presOf" srcId="{0EF77853-FAF3-43A8-A5AD-B7B241E7E642}" destId="{2611267A-F469-4C2D-ACCB-1D5E38461F20}" srcOrd="0" destOrd="0" presId="urn:microsoft.com/office/officeart/2005/8/layout/cycle6"/>
    <dgm:cxn modelId="{4BFA647E-4152-43E2-9C6D-98C40D84A9DC}" type="presOf" srcId="{87A9D1DD-DEB6-4DFA-8416-B76DCB078A31}" destId="{676EFE2B-D1BD-45C7-99FE-F2CA43CFF6C0}" srcOrd="0" destOrd="0" presId="urn:microsoft.com/office/officeart/2005/8/layout/cycle6"/>
    <dgm:cxn modelId="{6D2BC093-14D5-42AF-AAFB-9FE86F64B167}" type="presOf" srcId="{D88EAB76-4336-46FE-8F77-FDCFD4897C86}" destId="{EE93A44D-5765-4F87-BFF1-6DA0E9AA33CF}" srcOrd="0" destOrd="0" presId="urn:microsoft.com/office/officeart/2005/8/layout/cycle6"/>
    <dgm:cxn modelId="{E283AE9B-5CF1-465C-ADBA-7726D4E156D5}" type="presOf" srcId="{571A4C28-D9BD-4938-B92C-76089F843F89}" destId="{A5C49A7A-F740-4A49-AD0C-3AAE373863C3}" srcOrd="0" destOrd="0" presId="urn:microsoft.com/office/officeart/2005/8/layout/cycle6"/>
    <dgm:cxn modelId="{368AE69F-784B-4CDC-9338-64E587F49870}" srcId="{A3CD6752-B18D-45A8-A76B-3CE1FB432008}" destId="{67EEB9F7-D516-4926-80CE-65A0BB9C5009}" srcOrd="2" destOrd="0" parTransId="{F44620C2-A190-4ED8-8307-8A54667B4EC8}" sibTransId="{D88EAB76-4336-46FE-8F77-FDCFD4897C86}"/>
    <dgm:cxn modelId="{C3CCF3AB-5FB3-4F7F-9030-B16DC1F23840}" type="presOf" srcId="{006E99A2-304C-4153-A603-44BFF5CA6066}" destId="{7E02A294-5E71-44B5-97F7-A88A88214CF0}" srcOrd="0" destOrd="0" presId="urn:microsoft.com/office/officeart/2005/8/layout/cycle6"/>
    <dgm:cxn modelId="{EE3957DC-31F5-4A6B-B411-38B0DDB25D12}" type="presOf" srcId="{51C2CDA6-6BBD-4797-A135-BB454B95CD70}" destId="{3CD4EEC6-166F-4925-93B3-BDE8FC5E22B2}" srcOrd="0" destOrd="0" presId="urn:microsoft.com/office/officeart/2005/8/layout/cycle6"/>
    <dgm:cxn modelId="{5D418FDC-B1E4-49A5-AFC7-3D618AADB553}" type="presOf" srcId="{DD9586B9-224F-4549-8428-D50C06FA32D4}" destId="{AFA58E67-E773-4BA1-825D-1CB2D3953A76}" srcOrd="0" destOrd="0" presId="urn:microsoft.com/office/officeart/2005/8/layout/cycle6"/>
    <dgm:cxn modelId="{170BBEF5-1B16-429D-AFD2-F6D777BF1ECE}" type="presOf" srcId="{EE0AAE9C-CE9B-4A87-87AF-20BA6A49AEEE}" destId="{296A3DFB-335D-4914-B719-15A077C1702D}" srcOrd="0" destOrd="0" presId="urn:microsoft.com/office/officeart/2005/8/layout/cycle6"/>
    <dgm:cxn modelId="{645B37F7-77CB-409A-B8CD-BEE39D8A76BC}" srcId="{A3CD6752-B18D-45A8-A76B-3CE1FB432008}" destId="{DD9586B9-224F-4549-8428-D50C06FA32D4}" srcOrd="1" destOrd="0" parTransId="{670B04A5-33AF-4F9E-A2C8-2B9AFE19FDCC}" sibTransId="{17AF6E07-A792-45F3-9A4B-40203864A363}"/>
    <dgm:cxn modelId="{2B604BF9-A6E2-433B-9B40-5ECA8A7281EB}" type="presOf" srcId="{17AF6E07-A792-45F3-9A4B-40203864A363}" destId="{F53B62FA-CFEC-428D-A284-C4D96348CB58}" srcOrd="0" destOrd="0" presId="urn:microsoft.com/office/officeart/2005/8/layout/cycle6"/>
    <dgm:cxn modelId="{548F3AD1-26C4-4A11-AE7E-E0416076A784}" type="presParOf" srcId="{A6E684CC-367A-4B28-AFC7-571226206F5B}" destId="{296A3DFB-335D-4914-B719-15A077C1702D}" srcOrd="0" destOrd="0" presId="urn:microsoft.com/office/officeart/2005/8/layout/cycle6"/>
    <dgm:cxn modelId="{213F34E7-6546-4C43-8891-151483B6D883}" type="presParOf" srcId="{A6E684CC-367A-4B28-AFC7-571226206F5B}" destId="{D8DC9E4F-59DC-4E87-9862-A4217FB3F34E}" srcOrd="1" destOrd="0" presId="urn:microsoft.com/office/officeart/2005/8/layout/cycle6"/>
    <dgm:cxn modelId="{072EB530-D25C-4DA7-9A6A-FE56716B7654}" type="presParOf" srcId="{A6E684CC-367A-4B28-AFC7-571226206F5B}" destId="{3CD4EEC6-166F-4925-93B3-BDE8FC5E22B2}" srcOrd="2" destOrd="0" presId="urn:microsoft.com/office/officeart/2005/8/layout/cycle6"/>
    <dgm:cxn modelId="{CEA477F3-4FB8-4B45-BC53-2505F132B1BC}" type="presParOf" srcId="{A6E684CC-367A-4B28-AFC7-571226206F5B}" destId="{AFA58E67-E773-4BA1-825D-1CB2D3953A76}" srcOrd="3" destOrd="0" presId="urn:microsoft.com/office/officeart/2005/8/layout/cycle6"/>
    <dgm:cxn modelId="{188BD50E-03A7-4767-801D-20033B92476D}" type="presParOf" srcId="{A6E684CC-367A-4B28-AFC7-571226206F5B}" destId="{68DEC3CC-2481-4AFB-BD06-8E742021006D}" srcOrd="4" destOrd="0" presId="urn:microsoft.com/office/officeart/2005/8/layout/cycle6"/>
    <dgm:cxn modelId="{60964E63-9AE6-426D-8D27-6900B84FB4A1}" type="presParOf" srcId="{A6E684CC-367A-4B28-AFC7-571226206F5B}" destId="{F53B62FA-CFEC-428D-A284-C4D96348CB58}" srcOrd="5" destOrd="0" presId="urn:microsoft.com/office/officeart/2005/8/layout/cycle6"/>
    <dgm:cxn modelId="{E84E003A-231D-409E-860B-CC7A53D26917}" type="presParOf" srcId="{A6E684CC-367A-4B28-AFC7-571226206F5B}" destId="{B2493913-C7DB-4CCE-BCD8-28170A214DA9}" srcOrd="6" destOrd="0" presId="urn:microsoft.com/office/officeart/2005/8/layout/cycle6"/>
    <dgm:cxn modelId="{AE1D161B-E748-4C20-B90A-3A91D2E8C58C}" type="presParOf" srcId="{A6E684CC-367A-4B28-AFC7-571226206F5B}" destId="{60E39311-A6D1-46EC-951E-7AEFE9D0A602}" srcOrd="7" destOrd="0" presId="urn:microsoft.com/office/officeart/2005/8/layout/cycle6"/>
    <dgm:cxn modelId="{0758393F-D5C0-43A9-BB2F-E116D57CA370}" type="presParOf" srcId="{A6E684CC-367A-4B28-AFC7-571226206F5B}" destId="{EE93A44D-5765-4F87-BFF1-6DA0E9AA33CF}" srcOrd="8" destOrd="0" presId="urn:microsoft.com/office/officeart/2005/8/layout/cycle6"/>
    <dgm:cxn modelId="{85B04FDB-CC5A-43BC-A3DD-E7D553AF12B2}" type="presParOf" srcId="{A6E684CC-367A-4B28-AFC7-571226206F5B}" destId="{A5C49A7A-F740-4A49-AD0C-3AAE373863C3}" srcOrd="9" destOrd="0" presId="urn:microsoft.com/office/officeart/2005/8/layout/cycle6"/>
    <dgm:cxn modelId="{6690F075-AEE9-460F-9789-9ADE13D8D123}" type="presParOf" srcId="{A6E684CC-367A-4B28-AFC7-571226206F5B}" destId="{C920290F-7E8E-41EF-A24A-650F2823CD36}" srcOrd="10" destOrd="0" presId="urn:microsoft.com/office/officeart/2005/8/layout/cycle6"/>
    <dgm:cxn modelId="{BBDC811B-67BD-41EB-B057-FD81949EF161}" type="presParOf" srcId="{A6E684CC-367A-4B28-AFC7-571226206F5B}" destId="{676EFE2B-D1BD-45C7-99FE-F2CA43CFF6C0}" srcOrd="11" destOrd="0" presId="urn:microsoft.com/office/officeart/2005/8/layout/cycle6"/>
    <dgm:cxn modelId="{2FD8977C-5E63-4A6D-994D-6970BB324255}" type="presParOf" srcId="{A6E684CC-367A-4B28-AFC7-571226206F5B}" destId="{2611267A-F469-4C2D-ACCB-1D5E38461F20}" srcOrd="12" destOrd="0" presId="urn:microsoft.com/office/officeart/2005/8/layout/cycle6"/>
    <dgm:cxn modelId="{37480F23-41B0-4028-8945-8545414656F0}" type="presParOf" srcId="{A6E684CC-367A-4B28-AFC7-571226206F5B}" destId="{B90615EF-136C-4B33-A590-5449A6F7B0AA}" srcOrd="13" destOrd="0" presId="urn:microsoft.com/office/officeart/2005/8/layout/cycle6"/>
    <dgm:cxn modelId="{3DAE609F-28D7-42BE-AC75-6B2037BCEF3F}" type="presParOf" srcId="{A6E684CC-367A-4B28-AFC7-571226206F5B}" destId="{7E02A294-5E71-44B5-97F7-A88A88214CF0}" srcOrd="14" destOrd="0" presId="urn:microsoft.com/office/officeart/2005/8/layout/cycle6"/>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A9ACBC-2648-4456-81C9-7545D80B2A20}">
      <dsp:nvSpPr>
        <dsp:cNvPr id="0" name=""/>
        <dsp:cNvSpPr/>
      </dsp:nvSpPr>
      <dsp:spPr>
        <a:xfrm>
          <a:off x="3564784" y="1772271"/>
          <a:ext cx="1100031" cy="98141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pl-PL" sz="1400" kern="1200" dirty="0"/>
            <a:t>Dobra publiczne</a:t>
          </a:r>
        </a:p>
      </dsp:txBody>
      <dsp:txXfrm>
        <a:off x="3725880" y="1915996"/>
        <a:ext cx="777839" cy="693969"/>
      </dsp:txXfrm>
    </dsp:sp>
    <dsp:sp modelId="{D901BA26-E089-409B-AE37-CBD9574C4CBD}">
      <dsp:nvSpPr>
        <dsp:cNvPr id="0" name=""/>
        <dsp:cNvSpPr/>
      </dsp:nvSpPr>
      <dsp:spPr>
        <a:xfrm rot="19102950">
          <a:off x="4574460" y="1514343"/>
          <a:ext cx="379725" cy="3432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pl-PL" sz="900" kern="1200"/>
        </a:p>
      </dsp:txBody>
      <dsp:txXfrm>
        <a:off x="4587454" y="1617178"/>
        <a:ext cx="276760" cy="205931"/>
      </dsp:txXfrm>
    </dsp:sp>
    <dsp:sp modelId="{300A8CB9-3198-4CAD-B051-478E607928FD}">
      <dsp:nvSpPr>
        <dsp:cNvPr id="0" name=""/>
        <dsp:cNvSpPr/>
      </dsp:nvSpPr>
      <dsp:spPr>
        <a:xfrm>
          <a:off x="4881920" y="397517"/>
          <a:ext cx="1253941" cy="12539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pl-PL" sz="900" kern="1200" dirty="0"/>
            <a:t>Rozwój obszarów wiejskich</a:t>
          </a:r>
        </a:p>
      </dsp:txBody>
      <dsp:txXfrm>
        <a:off x="5065555" y="581152"/>
        <a:ext cx="886671" cy="886671"/>
      </dsp:txXfrm>
    </dsp:sp>
    <dsp:sp modelId="{5B1C79CE-3D1C-42C9-A993-DCADD2A2030A}">
      <dsp:nvSpPr>
        <dsp:cNvPr id="0" name=""/>
        <dsp:cNvSpPr/>
      </dsp:nvSpPr>
      <dsp:spPr>
        <a:xfrm rot="21229452">
          <a:off x="4888398" y="1977615"/>
          <a:ext cx="555375" cy="3432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pl-PL" sz="900" kern="1200"/>
        </a:p>
      </dsp:txBody>
      <dsp:txXfrm>
        <a:off x="4888697" y="2051796"/>
        <a:ext cx="452410" cy="205931"/>
      </dsp:txXfrm>
    </dsp:sp>
    <dsp:sp modelId="{933B3FF1-2106-4E48-8621-641083429850}">
      <dsp:nvSpPr>
        <dsp:cNvPr id="0" name=""/>
        <dsp:cNvSpPr/>
      </dsp:nvSpPr>
      <dsp:spPr>
        <a:xfrm>
          <a:off x="5698972" y="1396748"/>
          <a:ext cx="1253941" cy="12539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pl-PL" sz="900" kern="1200" dirty="0"/>
            <a:t>Ochrona klimatu</a:t>
          </a:r>
        </a:p>
      </dsp:txBody>
      <dsp:txXfrm>
        <a:off x="5882607" y="1580383"/>
        <a:ext cx="886671" cy="886671"/>
      </dsp:txXfrm>
    </dsp:sp>
    <dsp:sp modelId="{87C6304C-6DA4-41F8-9C4A-540BE319DE4A}">
      <dsp:nvSpPr>
        <dsp:cNvPr id="0" name=""/>
        <dsp:cNvSpPr/>
      </dsp:nvSpPr>
      <dsp:spPr>
        <a:xfrm rot="1800000">
          <a:off x="4649213" y="2471618"/>
          <a:ext cx="248383" cy="3432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pl-PL" sz="900" kern="1200"/>
        </a:p>
      </dsp:txBody>
      <dsp:txXfrm>
        <a:off x="4654205" y="2521632"/>
        <a:ext cx="173868" cy="205931"/>
      </dsp:txXfrm>
    </dsp:sp>
    <dsp:sp modelId="{8E892E14-2CD6-4E80-B460-52FDA4C7D31D}">
      <dsp:nvSpPr>
        <dsp:cNvPr id="0" name=""/>
        <dsp:cNvSpPr/>
      </dsp:nvSpPr>
      <dsp:spPr>
        <a:xfrm>
          <a:off x="4898425" y="2450419"/>
          <a:ext cx="1253941" cy="12539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pl-PL" sz="900" kern="1200" dirty="0"/>
            <a:t>Zdrowie i dobrostan zwierząt</a:t>
          </a:r>
        </a:p>
      </dsp:txBody>
      <dsp:txXfrm>
        <a:off x="5082060" y="2634054"/>
        <a:ext cx="886671" cy="886671"/>
      </dsp:txXfrm>
    </dsp:sp>
    <dsp:sp modelId="{17124C2B-A9E8-49EF-A381-664CEAFFFB18}">
      <dsp:nvSpPr>
        <dsp:cNvPr id="0" name=""/>
        <dsp:cNvSpPr/>
      </dsp:nvSpPr>
      <dsp:spPr>
        <a:xfrm rot="5400000">
          <a:off x="3979348" y="2829983"/>
          <a:ext cx="270902" cy="3432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pl-PL" sz="900" kern="1200"/>
        </a:p>
      </dsp:txBody>
      <dsp:txXfrm>
        <a:off x="4019984" y="2857991"/>
        <a:ext cx="189631" cy="205931"/>
      </dsp:txXfrm>
    </dsp:sp>
    <dsp:sp modelId="{2E102086-DC80-40F3-A1D3-50A5137989BE}">
      <dsp:nvSpPr>
        <dsp:cNvPr id="0" name=""/>
        <dsp:cNvSpPr/>
      </dsp:nvSpPr>
      <dsp:spPr>
        <a:xfrm>
          <a:off x="3487829" y="3264827"/>
          <a:ext cx="1253941" cy="12539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pl-PL" sz="900" kern="1200" dirty="0"/>
            <a:t>Zdrowie i dobrostan ludzi</a:t>
          </a:r>
        </a:p>
      </dsp:txBody>
      <dsp:txXfrm>
        <a:off x="3671464" y="3448462"/>
        <a:ext cx="886671" cy="886671"/>
      </dsp:txXfrm>
    </dsp:sp>
    <dsp:sp modelId="{705F7014-2E23-407B-9A16-8284ACB4087A}">
      <dsp:nvSpPr>
        <dsp:cNvPr id="0" name=""/>
        <dsp:cNvSpPr/>
      </dsp:nvSpPr>
      <dsp:spPr>
        <a:xfrm rot="9000000">
          <a:off x="3332003" y="2471618"/>
          <a:ext cx="248383" cy="3432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pl-PL" sz="900" kern="1200"/>
        </a:p>
      </dsp:txBody>
      <dsp:txXfrm rot="10800000">
        <a:off x="3401526" y="2521632"/>
        <a:ext cx="173868" cy="205931"/>
      </dsp:txXfrm>
    </dsp:sp>
    <dsp:sp modelId="{DF2038D8-0071-4782-AD6E-D4E29B9BF9BE}">
      <dsp:nvSpPr>
        <dsp:cNvPr id="0" name=""/>
        <dsp:cNvSpPr/>
      </dsp:nvSpPr>
      <dsp:spPr>
        <a:xfrm>
          <a:off x="2077233" y="2450419"/>
          <a:ext cx="1253941" cy="12539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pl-PL" sz="900" kern="1200" dirty="0"/>
            <a:t>Ochrona gleb, wód i powietrza </a:t>
          </a:r>
        </a:p>
      </dsp:txBody>
      <dsp:txXfrm>
        <a:off x="2260868" y="2634054"/>
        <a:ext cx="886671" cy="886671"/>
      </dsp:txXfrm>
    </dsp:sp>
    <dsp:sp modelId="{E1805BD8-C058-4CAF-AA38-DB1E62EA94DB}">
      <dsp:nvSpPr>
        <dsp:cNvPr id="0" name=""/>
        <dsp:cNvSpPr/>
      </dsp:nvSpPr>
      <dsp:spPr>
        <a:xfrm rot="11547090">
          <a:off x="2895680" y="1876467"/>
          <a:ext cx="491695" cy="34321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pl-PL" sz="900" kern="1200"/>
        </a:p>
      </dsp:txBody>
      <dsp:txXfrm rot="10800000">
        <a:off x="2997434" y="1956210"/>
        <a:ext cx="388730" cy="205931"/>
      </dsp:txXfrm>
    </dsp:sp>
    <dsp:sp modelId="{7CBAEA88-E3B3-40ED-8E56-A72E715B3200}">
      <dsp:nvSpPr>
        <dsp:cNvPr id="0" name=""/>
        <dsp:cNvSpPr/>
      </dsp:nvSpPr>
      <dsp:spPr>
        <a:xfrm>
          <a:off x="1435792" y="1182907"/>
          <a:ext cx="1253941" cy="12539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pl-PL" sz="900" kern="1200" dirty="0"/>
            <a:t>Ochrona bioróżnorodności</a:t>
          </a:r>
        </a:p>
      </dsp:txBody>
      <dsp:txXfrm>
        <a:off x="1619427" y="1366542"/>
        <a:ext cx="886671" cy="8866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463357-026A-47F1-9BDC-706082F635CD}">
      <dsp:nvSpPr>
        <dsp:cNvPr id="0" name=""/>
        <dsp:cNvSpPr/>
      </dsp:nvSpPr>
      <dsp:spPr>
        <a:xfrm>
          <a:off x="3461322" y="2408758"/>
          <a:ext cx="2970139" cy="2970139"/>
        </a:xfrm>
        <a:prstGeom prst="gear9">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2133600">
            <a:lnSpc>
              <a:spcPct val="90000"/>
            </a:lnSpc>
            <a:spcBef>
              <a:spcPct val="0"/>
            </a:spcBef>
            <a:spcAft>
              <a:spcPct val="35000"/>
            </a:spcAft>
            <a:buNone/>
          </a:pPr>
          <a:endParaRPr lang="pl-PL" sz="4800" kern="1200"/>
        </a:p>
      </dsp:txBody>
      <dsp:txXfrm>
        <a:off x="4058452" y="3104499"/>
        <a:ext cx="1775879" cy="1526713"/>
      </dsp:txXfrm>
    </dsp:sp>
    <dsp:sp modelId="{C80633BD-008A-4B73-A1DE-C062CBD500EC}">
      <dsp:nvSpPr>
        <dsp:cNvPr id="0" name=""/>
        <dsp:cNvSpPr/>
      </dsp:nvSpPr>
      <dsp:spPr>
        <a:xfrm>
          <a:off x="1296198" y="1512178"/>
          <a:ext cx="2160101" cy="2160101"/>
        </a:xfrm>
        <a:prstGeom prst="gear6">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pl-PL" sz="2900" kern="1200" dirty="0"/>
        </a:p>
      </dsp:txBody>
      <dsp:txXfrm>
        <a:off x="1840010" y="2059277"/>
        <a:ext cx="1072477" cy="1065903"/>
      </dsp:txXfrm>
    </dsp:sp>
    <dsp:sp modelId="{C296291D-B68D-478C-A2AA-ECA25E5D7874}">
      <dsp:nvSpPr>
        <dsp:cNvPr id="0" name=""/>
        <dsp:cNvSpPr/>
      </dsp:nvSpPr>
      <dsp:spPr>
        <a:xfrm rot="20700000">
          <a:off x="3069408" y="237831"/>
          <a:ext cx="2116458" cy="2116458"/>
        </a:xfrm>
        <a:prstGeom prst="gear6">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endParaRPr lang="pl-PL" sz="6500" kern="1200"/>
        </a:p>
      </dsp:txBody>
      <dsp:txXfrm rot="-20700000">
        <a:off x="3533609" y="702032"/>
        <a:ext cx="1188055" cy="1188055"/>
      </dsp:txXfrm>
    </dsp:sp>
    <dsp:sp modelId="{81D68F3F-2D80-4666-B0F3-FB8EAD30008C}">
      <dsp:nvSpPr>
        <dsp:cNvPr id="0" name=""/>
        <dsp:cNvSpPr/>
      </dsp:nvSpPr>
      <dsp:spPr>
        <a:xfrm>
          <a:off x="3372693" y="1974226"/>
          <a:ext cx="3801778" cy="3801778"/>
        </a:xfrm>
        <a:prstGeom prst="circularArrow">
          <a:avLst>
            <a:gd name="adj1" fmla="val 4687"/>
            <a:gd name="adj2" fmla="val 299029"/>
            <a:gd name="adj3" fmla="val 2539018"/>
            <a:gd name="adj4" fmla="val 15812898"/>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9944CFB-D855-4B18-BD06-68006FB5356C}">
      <dsp:nvSpPr>
        <dsp:cNvPr id="0" name=""/>
        <dsp:cNvSpPr/>
      </dsp:nvSpPr>
      <dsp:spPr>
        <a:xfrm>
          <a:off x="-608391" y="495343"/>
          <a:ext cx="2762229" cy="2762229"/>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52C6DC0-6B2B-484D-8C3F-1C4BF2B25D2C}">
      <dsp:nvSpPr>
        <dsp:cNvPr id="0" name=""/>
        <dsp:cNvSpPr/>
      </dsp:nvSpPr>
      <dsp:spPr>
        <a:xfrm>
          <a:off x="2579849" y="-230927"/>
          <a:ext cx="2978239" cy="2978239"/>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3F3D02-38F0-416E-A381-E3FEE620C610}">
      <dsp:nvSpPr>
        <dsp:cNvPr id="0" name=""/>
        <dsp:cNvSpPr/>
      </dsp:nvSpPr>
      <dsp:spPr>
        <a:xfrm>
          <a:off x="1512169" y="-43277"/>
          <a:ext cx="1770288" cy="1103735"/>
        </a:xfrm>
        <a:prstGeom prst="roundRect">
          <a:avLst>
            <a:gd name="adj" fmla="val 10000"/>
          </a:avLst>
        </a:prstGeom>
        <a:solidFill>
          <a:schemeClr val="accent3">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pl-PL" sz="1600" kern="1200" dirty="0">
              <a:latin typeface="Times New Roman" panose="02020603050405020304" pitchFamily="18" charset="0"/>
              <a:cs typeface="Times New Roman" panose="02020603050405020304" pitchFamily="18" charset="0"/>
            </a:rPr>
            <a:t>(główna siła)</a:t>
          </a:r>
        </a:p>
        <a:p>
          <a:pPr marL="0" lvl="0" indent="0" algn="ctr" defTabSz="711200">
            <a:lnSpc>
              <a:spcPct val="90000"/>
            </a:lnSpc>
            <a:spcBef>
              <a:spcPct val="0"/>
            </a:spcBef>
            <a:spcAft>
              <a:spcPct val="35000"/>
            </a:spcAft>
            <a:buNone/>
          </a:pPr>
          <a:r>
            <a:rPr lang="pl-PL" sz="1400" kern="1200" dirty="0">
              <a:latin typeface="Times New Roman" panose="02020603050405020304" pitchFamily="18" charset="0"/>
              <a:cs typeface="Times New Roman" panose="02020603050405020304" pitchFamily="18" charset="0"/>
            </a:rPr>
            <a:t>Wprowadzenie i sukcesywny wzrost </a:t>
          </a:r>
          <a:r>
            <a:rPr lang="pl-PL" sz="1400" kern="1200">
              <a:latin typeface="Times New Roman" panose="02020603050405020304" pitchFamily="18" charset="0"/>
              <a:cs typeface="Times New Roman" panose="02020603050405020304" pitchFamily="18" charset="0"/>
            </a:rPr>
            <a:t>kwot dopłat </a:t>
          </a:r>
          <a:r>
            <a:rPr lang="pl-PL" sz="1400" kern="1200" dirty="0">
              <a:latin typeface="Times New Roman" panose="02020603050405020304" pitchFamily="18" charset="0"/>
              <a:cs typeface="Times New Roman" panose="02020603050405020304" pitchFamily="18" charset="0"/>
            </a:rPr>
            <a:t>dla rol. ekologicznego w ramach WPR</a:t>
          </a:r>
        </a:p>
      </dsp:txBody>
      <dsp:txXfrm>
        <a:off x="1544496" y="-10950"/>
        <a:ext cx="1705634" cy="1039081"/>
      </dsp:txXfrm>
    </dsp:sp>
    <dsp:sp modelId="{06CD8FF7-13EC-421F-A82D-0A9F73C57710}">
      <dsp:nvSpPr>
        <dsp:cNvPr id="0" name=""/>
        <dsp:cNvSpPr/>
      </dsp:nvSpPr>
      <dsp:spPr>
        <a:xfrm>
          <a:off x="3579296" y="-118776"/>
          <a:ext cx="1729563" cy="1254733"/>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pl-PL" sz="1600" kern="1200" dirty="0"/>
            <a:t>(główna słabość)</a:t>
          </a:r>
        </a:p>
        <a:p>
          <a:pPr marL="0" lvl="0" indent="0" algn="ctr" defTabSz="711200">
            <a:lnSpc>
              <a:spcPct val="90000"/>
            </a:lnSpc>
            <a:spcBef>
              <a:spcPct val="0"/>
            </a:spcBef>
            <a:spcAft>
              <a:spcPct val="35000"/>
            </a:spcAft>
            <a:buNone/>
          </a:pPr>
          <a:r>
            <a:rPr lang="pl-PL" sz="1600" kern="1200" dirty="0"/>
            <a:t>Wysokie nakłady pracy i niska wydajność</a:t>
          </a:r>
        </a:p>
      </dsp:txBody>
      <dsp:txXfrm>
        <a:off x="3616046" y="-82026"/>
        <a:ext cx="1656063" cy="1181233"/>
      </dsp:txXfrm>
    </dsp:sp>
    <dsp:sp modelId="{2305EFE7-64A8-491C-B74E-4DD4E859F35C}">
      <dsp:nvSpPr>
        <dsp:cNvPr id="0" name=""/>
        <dsp:cNvSpPr/>
      </dsp:nvSpPr>
      <dsp:spPr>
        <a:xfrm>
          <a:off x="3128019" y="3432197"/>
          <a:ext cx="584721" cy="584721"/>
        </a:xfrm>
        <a:prstGeom prst="triangle">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E1A748-F641-449D-82B0-2399EB009CD7}">
      <dsp:nvSpPr>
        <dsp:cNvPr id="0" name=""/>
        <dsp:cNvSpPr/>
      </dsp:nvSpPr>
      <dsp:spPr>
        <a:xfrm rot="21360000">
          <a:off x="1665680" y="3181637"/>
          <a:ext cx="3509399" cy="24540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130EB6-1899-42B9-8E85-B40AD39BA79E}">
      <dsp:nvSpPr>
        <dsp:cNvPr id="0" name=""/>
        <dsp:cNvSpPr/>
      </dsp:nvSpPr>
      <dsp:spPr>
        <a:xfrm rot="21360000">
          <a:off x="1620413" y="1132392"/>
          <a:ext cx="1416972" cy="2089205"/>
        </a:xfrm>
        <a:prstGeom prst="roundRect">
          <a:avLst/>
        </a:prstGeom>
        <a:solidFill>
          <a:schemeClr val="bg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pl-PL" sz="1300" kern="1200" dirty="0">
              <a:solidFill>
                <a:schemeClr val="bg1"/>
              </a:solidFill>
            </a:rPr>
            <a:t>Małe zanieczyszczenie środowiska przyrodniczego i stosunkowo niski poziom zużycia środków chemicznych</a:t>
          </a:r>
        </a:p>
      </dsp:txBody>
      <dsp:txXfrm>
        <a:off x="1689584" y="1201563"/>
        <a:ext cx="1278630" cy="195086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6A3DFB-335D-4914-B719-15A077C1702D}">
      <dsp:nvSpPr>
        <dsp:cNvPr id="0" name=""/>
        <dsp:cNvSpPr/>
      </dsp:nvSpPr>
      <dsp:spPr>
        <a:xfrm>
          <a:off x="2380505" y="-30097"/>
          <a:ext cx="1334988" cy="8677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pl-PL" sz="1000" kern="1200" dirty="0"/>
            <a:t>Polityka wspierania produkcji i rynku żywności ekologicznej</a:t>
          </a:r>
        </a:p>
      </dsp:txBody>
      <dsp:txXfrm>
        <a:off x="2422865" y="12263"/>
        <a:ext cx="1250268" cy="783022"/>
      </dsp:txXfrm>
    </dsp:sp>
    <dsp:sp modelId="{3CD4EEC6-166F-4925-93B3-BDE8FC5E22B2}">
      <dsp:nvSpPr>
        <dsp:cNvPr id="0" name=""/>
        <dsp:cNvSpPr/>
      </dsp:nvSpPr>
      <dsp:spPr>
        <a:xfrm>
          <a:off x="1315405" y="403773"/>
          <a:ext cx="3465188" cy="3465188"/>
        </a:xfrm>
        <a:custGeom>
          <a:avLst/>
          <a:gdLst/>
          <a:ahLst/>
          <a:cxnLst/>
          <a:rect l="0" t="0" r="0" b="0"/>
          <a:pathLst>
            <a:path>
              <a:moveTo>
                <a:pt x="2409246" y="137594"/>
              </a:moveTo>
              <a:arcTo wR="1732594" hR="1732594" stAng="17579295" swAng="1959991"/>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FA58E67-E773-4BA1-825D-1CB2D3953A76}">
      <dsp:nvSpPr>
        <dsp:cNvPr id="0" name=""/>
        <dsp:cNvSpPr/>
      </dsp:nvSpPr>
      <dsp:spPr>
        <a:xfrm>
          <a:off x="4028301" y="1167095"/>
          <a:ext cx="1334988" cy="8677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pl-PL" sz="1000" kern="1200" dirty="0"/>
            <a:t>Wykorzystanie szans eksportowych</a:t>
          </a:r>
        </a:p>
      </dsp:txBody>
      <dsp:txXfrm>
        <a:off x="4070661" y="1209455"/>
        <a:ext cx="1250268" cy="783022"/>
      </dsp:txXfrm>
    </dsp:sp>
    <dsp:sp modelId="{F53B62FA-CFEC-428D-A284-C4D96348CB58}">
      <dsp:nvSpPr>
        <dsp:cNvPr id="0" name=""/>
        <dsp:cNvSpPr/>
      </dsp:nvSpPr>
      <dsp:spPr>
        <a:xfrm>
          <a:off x="1315405" y="403773"/>
          <a:ext cx="3465188" cy="3465188"/>
        </a:xfrm>
        <a:custGeom>
          <a:avLst/>
          <a:gdLst/>
          <a:ahLst/>
          <a:cxnLst/>
          <a:rect l="0" t="0" r="0" b="0"/>
          <a:pathLst>
            <a:path>
              <a:moveTo>
                <a:pt x="3462825" y="1642133"/>
              </a:moveTo>
              <a:arcTo wR="1732594" hR="1732594" stAng="21420430" swAng="219511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2493913-C7DB-4CCE-BCD8-28170A214DA9}">
      <dsp:nvSpPr>
        <dsp:cNvPr id="0" name=""/>
        <dsp:cNvSpPr/>
      </dsp:nvSpPr>
      <dsp:spPr>
        <a:xfrm>
          <a:off x="3398899" y="3104194"/>
          <a:ext cx="1334988" cy="8677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pl-PL" sz="1000" kern="1200" dirty="0"/>
            <a:t>Łączenie produkcji ekologicznej z rozwojem agroturystyki</a:t>
          </a:r>
        </a:p>
      </dsp:txBody>
      <dsp:txXfrm>
        <a:off x="3441259" y="3146554"/>
        <a:ext cx="1250268" cy="783022"/>
      </dsp:txXfrm>
    </dsp:sp>
    <dsp:sp modelId="{EE93A44D-5765-4F87-BFF1-6DA0E9AA33CF}">
      <dsp:nvSpPr>
        <dsp:cNvPr id="0" name=""/>
        <dsp:cNvSpPr/>
      </dsp:nvSpPr>
      <dsp:spPr>
        <a:xfrm>
          <a:off x="1315405" y="403773"/>
          <a:ext cx="3465188" cy="3465188"/>
        </a:xfrm>
        <a:custGeom>
          <a:avLst/>
          <a:gdLst/>
          <a:ahLst/>
          <a:cxnLst/>
          <a:rect l="0" t="0" r="0" b="0"/>
          <a:pathLst>
            <a:path>
              <a:moveTo>
                <a:pt x="2077557" y="3430500"/>
              </a:moveTo>
              <a:arcTo wR="1732594" hR="1732594" stAng="4710933" swAng="1184529"/>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5C49A7A-F740-4A49-AD0C-3AAE373863C3}">
      <dsp:nvSpPr>
        <dsp:cNvPr id="0" name=""/>
        <dsp:cNvSpPr/>
      </dsp:nvSpPr>
      <dsp:spPr>
        <a:xfrm>
          <a:off x="1266053" y="2982034"/>
          <a:ext cx="1527106" cy="11120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pl-PL" sz="1000" kern="1200" dirty="0"/>
            <a:t>Rozwój jednostek integrujących rozproszoną produkcję zajmujących się dystrybucją, w tym grup producenckich</a:t>
          </a:r>
        </a:p>
      </dsp:txBody>
      <dsp:txXfrm>
        <a:off x="1320339" y="3036320"/>
        <a:ext cx="1418534" cy="1003491"/>
      </dsp:txXfrm>
    </dsp:sp>
    <dsp:sp modelId="{676EFE2B-D1BD-45C7-99FE-F2CA43CFF6C0}">
      <dsp:nvSpPr>
        <dsp:cNvPr id="0" name=""/>
        <dsp:cNvSpPr/>
      </dsp:nvSpPr>
      <dsp:spPr>
        <a:xfrm>
          <a:off x="1315405" y="403773"/>
          <a:ext cx="3465188" cy="3465188"/>
        </a:xfrm>
        <a:custGeom>
          <a:avLst/>
          <a:gdLst/>
          <a:ahLst/>
          <a:cxnLst/>
          <a:rect l="0" t="0" r="0" b="0"/>
          <a:pathLst>
            <a:path>
              <a:moveTo>
                <a:pt x="215680" y="2569765"/>
              </a:moveTo>
              <a:arcTo wR="1732594" hR="1732594" stAng="9066366" swAng="1915919"/>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611267A-F469-4C2D-ACCB-1D5E38461F20}">
      <dsp:nvSpPr>
        <dsp:cNvPr id="0" name=""/>
        <dsp:cNvSpPr/>
      </dsp:nvSpPr>
      <dsp:spPr>
        <a:xfrm>
          <a:off x="732710" y="1167095"/>
          <a:ext cx="1334988" cy="8677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pl-PL" sz="1000" kern="1200" dirty="0"/>
            <a:t>Promocja produktów ekologicznych</a:t>
          </a:r>
        </a:p>
      </dsp:txBody>
      <dsp:txXfrm>
        <a:off x="775070" y="1209455"/>
        <a:ext cx="1250268" cy="783022"/>
      </dsp:txXfrm>
    </dsp:sp>
    <dsp:sp modelId="{7E02A294-5E71-44B5-97F7-A88A88214CF0}">
      <dsp:nvSpPr>
        <dsp:cNvPr id="0" name=""/>
        <dsp:cNvSpPr/>
      </dsp:nvSpPr>
      <dsp:spPr>
        <a:xfrm>
          <a:off x="1315405" y="403773"/>
          <a:ext cx="3465188" cy="3465188"/>
        </a:xfrm>
        <a:custGeom>
          <a:avLst/>
          <a:gdLst/>
          <a:ahLst/>
          <a:cxnLst/>
          <a:rect l="0" t="0" r="0" b="0"/>
          <a:pathLst>
            <a:path>
              <a:moveTo>
                <a:pt x="302072" y="755102"/>
              </a:moveTo>
              <a:arcTo wR="1732594" hR="1732594" stAng="12860714" swAng="1959991"/>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0.89702</cdr:x>
      <cdr:y>0.71781</cdr:y>
    </cdr:from>
    <cdr:to>
      <cdr:x>1</cdr:x>
      <cdr:y>1</cdr:y>
    </cdr:to>
    <cdr:sp macro="" textlink="">
      <cdr:nvSpPr>
        <cdr:cNvPr id="2" name="pole tekstowe 1">
          <a:extLst xmlns:a="http://schemas.openxmlformats.org/drawingml/2006/main">
            <a:ext uri="{FF2B5EF4-FFF2-40B4-BE49-F238E27FC236}">
              <a16:creationId xmlns:a16="http://schemas.microsoft.com/office/drawing/2014/main" id="{692D7C74-F0F6-41BE-919D-4C014FC566B6}"/>
            </a:ext>
          </a:extLst>
        </cdr:cNvPr>
        <cdr:cNvSpPr txBox="1"/>
      </cdr:nvSpPr>
      <cdr:spPr>
        <a:xfrm xmlns:a="http://schemas.openxmlformats.org/drawingml/2006/main">
          <a:off x="8879652" y="2454316"/>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pl-PL" sz="1100" dirty="0"/>
        </a:p>
      </cdr:txBody>
    </cdr:sp>
  </cdr:relSizeAnchor>
  <cdr:relSizeAnchor xmlns:cdr="http://schemas.openxmlformats.org/drawingml/2006/chartDrawing">
    <cdr:from>
      <cdr:x>0.7405</cdr:x>
      <cdr:y>0.32887</cdr:y>
    </cdr:from>
    <cdr:to>
      <cdr:x>0.89458</cdr:x>
      <cdr:y>0.38187</cdr:y>
    </cdr:to>
    <cdr:cxnSp macro="">
      <cdr:nvCxnSpPr>
        <cdr:cNvPr id="4" name="Łącznik prosty ze strzałką 3">
          <a:extLst xmlns:a="http://schemas.openxmlformats.org/drawingml/2006/main">
            <a:ext uri="{FF2B5EF4-FFF2-40B4-BE49-F238E27FC236}">
              <a16:creationId xmlns:a16="http://schemas.microsoft.com/office/drawing/2014/main" id="{79B548C1-AE4E-477F-9B4E-3253C18D8F60}"/>
            </a:ext>
          </a:extLst>
        </cdr:cNvPr>
        <cdr:cNvCxnSpPr/>
      </cdr:nvCxnSpPr>
      <cdr:spPr>
        <a:xfrm xmlns:a="http://schemas.openxmlformats.org/drawingml/2006/main" flipV="1">
          <a:off x="6575397" y="1787309"/>
          <a:ext cx="1368152" cy="288032"/>
        </a:xfrm>
        <a:prstGeom xmlns:a="http://schemas.openxmlformats.org/drawingml/2006/main" prst="straightConnector1">
          <a:avLst/>
        </a:prstGeom>
        <a:ln xmlns:a="http://schemas.openxmlformats.org/drawingml/2006/main" w="38100">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pPr>
              <a:defRPr/>
            </a:pPr>
            <a:endParaRPr lang="en-GB"/>
          </a:p>
        </p:txBody>
      </p:sp>
      <p:sp>
        <p:nvSpPr>
          <p:cNvPr id="3" name="Symbol zastępczy daty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pPr>
              <a:defRPr/>
            </a:pPr>
            <a:fld id="{75E3C812-6F8D-4DD2-83C4-E892BCA9F1DD}" type="datetimeFigureOut">
              <a:rPr lang="en-GB"/>
              <a:pPr>
                <a:defRPr/>
              </a:pPr>
              <a:t>17/03/2022</a:t>
            </a:fld>
            <a:endParaRPr lang="en-GB"/>
          </a:p>
        </p:txBody>
      </p:sp>
      <p:sp>
        <p:nvSpPr>
          <p:cNvPr id="4" name="Symbol zastępczy obrazu slajd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Symbol zastępczy notatek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pl-PL" noProof="0"/>
              <a:t>Kliknij, aby edytować style wzorca tekstu</a:t>
            </a:r>
          </a:p>
          <a:p>
            <a:pPr lvl="1"/>
            <a:r>
              <a:rPr lang="pl-PL" noProof="0"/>
              <a:t>Drugi poziom</a:t>
            </a:r>
          </a:p>
          <a:p>
            <a:pPr lvl="2"/>
            <a:r>
              <a:rPr lang="pl-PL" noProof="0"/>
              <a:t>Trzeci poziom</a:t>
            </a:r>
          </a:p>
          <a:p>
            <a:pPr lvl="3"/>
            <a:r>
              <a:rPr lang="pl-PL" noProof="0"/>
              <a:t>Czwarty poziom</a:t>
            </a:r>
          </a:p>
          <a:p>
            <a:pPr lvl="4"/>
            <a:r>
              <a:rPr lang="pl-PL" noProof="0"/>
              <a:t>Piąty poziom</a:t>
            </a:r>
            <a:endParaRPr lang="en-GB" noProof="0"/>
          </a:p>
        </p:txBody>
      </p:sp>
      <p:sp>
        <p:nvSpPr>
          <p:cNvPr id="6" name="Symbol zastępczy stopki 5"/>
          <p:cNvSpPr>
            <a:spLocks noGrp="1"/>
          </p:cNvSpPr>
          <p:nvPr>
            <p:ph type="ftr" sz="quarter" idx="4"/>
          </p:nvPr>
        </p:nvSpPr>
        <p:spPr>
          <a:xfrm>
            <a:off x="1" y="9428584"/>
            <a:ext cx="2945659" cy="496332"/>
          </a:xfrm>
          <a:prstGeom prst="rect">
            <a:avLst/>
          </a:prstGeom>
        </p:spPr>
        <p:txBody>
          <a:bodyPr vert="horz" lIns="91440" tIns="45720" rIns="91440" bIns="45720" rtlCol="0" anchor="b"/>
          <a:lstStyle>
            <a:lvl1pPr algn="l">
              <a:defRPr sz="1200"/>
            </a:lvl1pPr>
          </a:lstStyle>
          <a:p>
            <a:pPr>
              <a:defRPr/>
            </a:pPr>
            <a:endParaRPr lang="en-GB"/>
          </a:p>
        </p:txBody>
      </p:sp>
      <p:sp>
        <p:nvSpPr>
          <p:cNvPr id="7" name="Symbol zastępczy numeru slajdu 6"/>
          <p:cNvSpPr>
            <a:spLocks noGrp="1"/>
          </p:cNvSpPr>
          <p:nvPr>
            <p:ph type="sldNum" sz="quarter" idx="5"/>
          </p:nvPr>
        </p:nvSpPr>
        <p:spPr>
          <a:xfrm>
            <a:off x="3850444" y="9428584"/>
            <a:ext cx="2945659" cy="496332"/>
          </a:xfrm>
          <a:prstGeom prst="rect">
            <a:avLst/>
          </a:prstGeom>
        </p:spPr>
        <p:txBody>
          <a:bodyPr vert="horz" lIns="91440" tIns="45720" rIns="91440" bIns="45720" rtlCol="0" anchor="b"/>
          <a:lstStyle>
            <a:lvl1pPr algn="r">
              <a:defRPr sz="1200"/>
            </a:lvl1pPr>
          </a:lstStyle>
          <a:p>
            <a:pPr>
              <a:defRPr/>
            </a:pPr>
            <a:fld id="{9A6249C0-1D98-4563-9893-42FE2127D33A}" type="slidenum">
              <a:rPr lang="en-GB"/>
              <a:pPr>
                <a:defRPr/>
              </a:pPr>
              <a:t>‹#›</a:t>
            </a:fld>
            <a:endParaRPr lang="en-GB"/>
          </a:p>
        </p:txBody>
      </p:sp>
    </p:spTree>
    <p:extLst>
      <p:ext uri="{BB962C8B-B14F-4D97-AF65-F5344CB8AC3E}">
        <p14:creationId xmlns:p14="http://schemas.microsoft.com/office/powerpoint/2010/main" val="12202527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9A6249C0-1D98-4563-9893-42FE2127D33A}" type="slidenum">
              <a:rPr lang="en-GB" smtClean="0"/>
              <a:pPr>
                <a:defRPr/>
              </a:pPr>
              <a:t>1</a:t>
            </a:fld>
            <a:endParaRPr lang="en-GB"/>
          </a:p>
        </p:txBody>
      </p:sp>
    </p:spTree>
    <p:extLst>
      <p:ext uri="{BB962C8B-B14F-4D97-AF65-F5344CB8AC3E}">
        <p14:creationId xmlns:p14="http://schemas.microsoft.com/office/powerpoint/2010/main" val="416622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9A6249C0-1D98-4563-9893-42FE2127D33A}" type="slidenum">
              <a:rPr lang="en-GB" smtClean="0"/>
              <a:pPr>
                <a:defRPr/>
              </a:pPr>
              <a:t>2</a:t>
            </a:fld>
            <a:endParaRPr lang="en-GB"/>
          </a:p>
        </p:txBody>
      </p:sp>
    </p:spTree>
    <p:extLst>
      <p:ext uri="{BB962C8B-B14F-4D97-AF65-F5344CB8AC3E}">
        <p14:creationId xmlns:p14="http://schemas.microsoft.com/office/powerpoint/2010/main" val="822927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9A6249C0-1D98-4563-9893-42FE2127D33A}" type="slidenum">
              <a:rPr lang="en-GB" smtClean="0"/>
              <a:pPr>
                <a:defRPr/>
              </a:pPr>
              <a:t>3</a:t>
            </a:fld>
            <a:endParaRPr lang="en-GB"/>
          </a:p>
        </p:txBody>
      </p:sp>
    </p:spTree>
    <p:extLst>
      <p:ext uri="{BB962C8B-B14F-4D97-AF65-F5344CB8AC3E}">
        <p14:creationId xmlns:p14="http://schemas.microsoft.com/office/powerpoint/2010/main" val="4124050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a:defRPr/>
            </a:pPr>
            <a:fld id="{9A6249C0-1D98-4563-9893-42FE2127D33A}" type="slidenum">
              <a:rPr lang="en-GB" smtClean="0"/>
              <a:pPr>
                <a:defRPr/>
              </a:pPr>
              <a:t>4</a:t>
            </a:fld>
            <a:endParaRPr lang="en-GB"/>
          </a:p>
        </p:txBody>
      </p:sp>
    </p:spTree>
    <p:extLst>
      <p:ext uri="{BB962C8B-B14F-4D97-AF65-F5344CB8AC3E}">
        <p14:creationId xmlns:p14="http://schemas.microsoft.com/office/powerpoint/2010/main" val="9018267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9A6249C0-1D98-4563-9893-42FE2127D33A}" type="slidenum">
              <a:rPr kumimoji="0" lang="en-GB" sz="1200" b="0" i="0" u="none" strike="noStrike" kern="1200" cap="none" spc="0" normalizeH="0" baseline="0" noProof="0" smtClean="0">
                <a:ln>
                  <a:noFill/>
                </a:ln>
                <a:solidFill>
                  <a:prstClr val="black"/>
                </a:solidFill>
                <a:effectLst/>
                <a:uLnTx/>
                <a:uFillTx/>
                <a:latin typeface="Arial" charset="0"/>
                <a:ea typeface="+mn-ea"/>
                <a:cs typeface="Arial" charset="0"/>
              </a:rPr>
              <a:pPr marL="0" marR="0" lvl="0" indent="0" algn="r" defTabSz="914400" rtl="0" eaLnBrk="0" fontAlgn="base" latinLnBrk="0" hangingPunct="0">
                <a:lnSpc>
                  <a:spcPct val="100000"/>
                </a:lnSpc>
                <a:spcBef>
                  <a:spcPct val="0"/>
                </a:spcBef>
                <a:spcAft>
                  <a:spcPct val="0"/>
                </a:spcAft>
                <a:buClrTx/>
                <a:buSzTx/>
                <a:buFontTx/>
                <a:buNone/>
                <a:tabLst/>
                <a:defRPr/>
              </a:pPr>
              <a:t>39</a:t>
            </a:fld>
            <a:endParaRPr kumimoji="0" lang="en-GB" sz="1200" b="0" i="0" u="none" strike="noStrike" kern="1200" cap="none" spc="0" normalizeH="0" baseline="0" noProof="0">
              <a:ln>
                <a:noFill/>
              </a:ln>
              <a:solidFill>
                <a:prstClr val="black"/>
              </a:solidFill>
              <a:effectLst/>
              <a:uLnTx/>
              <a:uFillTx/>
              <a:latin typeface="Arial" charset="0"/>
              <a:ea typeface="+mn-ea"/>
              <a:cs typeface="Arial" charset="0"/>
            </a:endParaRPr>
          </a:p>
        </p:txBody>
      </p:sp>
    </p:spTree>
    <p:extLst>
      <p:ext uri="{BB962C8B-B14F-4D97-AF65-F5344CB8AC3E}">
        <p14:creationId xmlns:p14="http://schemas.microsoft.com/office/powerpoint/2010/main" val="3098045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p:cNvSpPr>
            <a:spLocks noGrp="1"/>
          </p:cNvSpPr>
          <p:nvPr>
            <p:ph type="dt" sz="half" idx="10"/>
          </p:nvPr>
        </p:nvSpPr>
        <p:spPr/>
        <p:txBody>
          <a:bodyPr/>
          <a:lstStyle>
            <a:lvl1pPr>
              <a:defRPr/>
            </a:lvl1pPr>
          </a:lstStyle>
          <a:p>
            <a:pPr>
              <a:defRPr/>
            </a:pPr>
            <a:fld id="{C1688504-F01F-4096-862F-D55BCFB9DC68}" type="datetime1">
              <a:rPr lang="pl-PL"/>
              <a:pPr>
                <a:defRPr/>
              </a:pPr>
              <a:t>17.03.2022</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07D1F044-D7BA-4ED1-92C0-49D7BD1F7DF2}" type="slidenum">
              <a:rPr lang="pl-PL" altLang="pl-PL"/>
              <a:pPr>
                <a:defRPr/>
              </a:pPr>
              <a:t>‹#›</a:t>
            </a:fld>
            <a:endParaRPr lang="pl-PL" altLang="pl-PL"/>
          </a:p>
        </p:txBody>
      </p:sp>
    </p:spTree>
    <p:extLst>
      <p:ext uri="{BB962C8B-B14F-4D97-AF65-F5344CB8AC3E}">
        <p14:creationId xmlns:p14="http://schemas.microsoft.com/office/powerpoint/2010/main" val="4001372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pPr>
              <a:defRPr/>
            </a:pPr>
            <a:fld id="{32BF2EA8-E041-4855-9C52-A8EBC5CDC7D6}" type="datetime1">
              <a:rPr lang="pl-PL"/>
              <a:pPr>
                <a:defRPr/>
              </a:pPr>
              <a:t>17.03.2022</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DF65477B-FAE9-4796-9FCD-B274CDE975C2}" type="slidenum">
              <a:rPr lang="pl-PL" altLang="pl-PL"/>
              <a:pPr>
                <a:defRPr/>
              </a:pPr>
              <a:t>‹#›</a:t>
            </a:fld>
            <a:endParaRPr lang="pl-PL" altLang="pl-PL"/>
          </a:p>
        </p:txBody>
      </p:sp>
    </p:spTree>
    <p:extLst>
      <p:ext uri="{BB962C8B-B14F-4D97-AF65-F5344CB8AC3E}">
        <p14:creationId xmlns:p14="http://schemas.microsoft.com/office/powerpoint/2010/main" val="3649626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pPr>
              <a:defRPr/>
            </a:pPr>
            <a:fld id="{BDFA5367-88AE-41A6-87CE-46FB4A1C4CA0}" type="datetime1">
              <a:rPr lang="pl-PL"/>
              <a:pPr>
                <a:defRPr/>
              </a:pPr>
              <a:t>17.03.2022</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D0B48CF6-2A54-47F2-941B-F3563F2BDD30}" type="slidenum">
              <a:rPr lang="pl-PL" altLang="pl-PL"/>
              <a:pPr>
                <a:defRPr/>
              </a:pPr>
              <a:t>‹#›</a:t>
            </a:fld>
            <a:endParaRPr lang="pl-PL" altLang="pl-PL"/>
          </a:p>
        </p:txBody>
      </p:sp>
    </p:spTree>
    <p:extLst>
      <p:ext uri="{BB962C8B-B14F-4D97-AF65-F5344CB8AC3E}">
        <p14:creationId xmlns:p14="http://schemas.microsoft.com/office/powerpoint/2010/main" val="354898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p:cNvSpPr>
            <a:spLocks noGrp="1"/>
          </p:cNvSpPr>
          <p:nvPr>
            <p:ph type="dt" sz="half" idx="10"/>
          </p:nvPr>
        </p:nvSpPr>
        <p:spPr/>
        <p:txBody>
          <a:bodyPr/>
          <a:lstStyle/>
          <a:p>
            <a:fld id="{29345E52-4A7E-4C8B-8694-6C7CB42A75E1}" type="datetimeFigureOut">
              <a:rPr lang="pl-PL" smtClean="0">
                <a:solidFill>
                  <a:prstClr val="black">
                    <a:tint val="75000"/>
                  </a:prstClr>
                </a:solidFill>
              </a:rPr>
              <a:pPr/>
              <a:t>17.03.2022</a:t>
            </a:fld>
            <a:endParaRPr lang="pl-PL">
              <a:solidFill>
                <a:prstClr val="black">
                  <a:tint val="75000"/>
                </a:prstClr>
              </a:solidFill>
            </a:endParaRPr>
          </a:p>
        </p:txBody>
      </p:sp>
      <p:sp>
        <p:nvSpPr>
          <p:cNvPr id="5" name="Symbol zastępczy stopki 4"/>
          <p:cNvSpPr>
            <a:spLocks noGrp="1"/>
          </p:cNvSpPr>
          <p:nvPr>
            <p:ph type="ftr" sz="quarter" idx="11"/>
          </p:nvPr>
        </p:nvSpPr>
        <p:spPr/>
        <p:txBody>
          <a:bodyPr/>
          <a:lstStyle/>
          <a:p>
            <a:endParaRPr lang="pl-PL">
              <a:solidFill>
                <a:prstClr val="black">
                  <a:tint val="75000"/>
                </a:prstClr>
              </a:solidFill>
            </a:endParaRPr>
          </a:p>
        </p:txBody>
      </p:sp>
      <p:sp>
        <p:nvSpPr>
          <p:cNvPr id="6" name="Symbol zastępczy numeru slajdu 5"/>
          <p:cNvSpPr>
            <a:spLocks noGrp="1"/>
          </p:cNvSpPr>
          <p:nvPr>
            <p:ph type="sldNum" sz="quarter" idx="12"/>
          </p:nvPr>
        </p:nvSpPr>
        <p:spPr/>
        <p:txBody>
          <a:bodyPr/>
          <a:lstStyle/>
          <a:p>
            <a:fld id="{33BEF0EC-9B57-4FAD-A3B3-447DD1C6852B}"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35568875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29345E52-4A7E-4C8B-8694-6C7CB42A75E1}" type="datetimeFigureOut">
              <a:rPr lang="pl-PL" smtClean="0">
                <a:solidFill>
                  <a:prstClr val="black">
                    <a:tint val="75000"/>
                  </a:prstClr>
                </a:solidFill>
              </a:rPr>
              <a:pPr/>
              <a:t>17.03.2022</a:t>
            </a:fld>
            <a:endParaRPr lang="pl-PL">
              <a:solidFill>
                <a:prstClr val="black">
                  <a:tint val="75000"/>
                </a:prstClr>
              </a:solidFill>
            </a:endParaRPr>
          </a:p>
        </p:txBody>
      </p:sp>
      <p:sp>
        <p:nvSpPr>
          <p:cNvPr id="5" name="Symbol zastępczy stopki 4"/>
          <p:cNvSpPr>
            <a:spLocks noGrp="1"/>
          </p:cNvSpPr>
          <p:nvPr>
            <p:ph type="ftr" sz="quarter" idx="11"/>
          </p:nvPr>
        </p:nvSpPr>
        <p:spPr/>
        <p:txBody>
          <a:bodyPr/>
          <a:lstStyle/>
          <a:p>
            <a:endParaRPr lang="pl-PL">
              <a:solidFill>
                <a:prstClr val="black">
                  <a:tint val="75000"/>
                </a:prstClr>
              </a:solidFill>
            </a:endParaRPr>
          </a:p>
        </p:txBody>
      </p:sp>
      <p:sp>
        <p:nvSpPr>
          <p:cNvPr id="6" name="Symbol zastępczy numeru slajdu 5"/>
          <p:cNvSpPr>
            <a:spLocks noGrp="1"/>
          </p:cNvSpPr>
          <p:nvPr>
            <p:ph type="sldNum" sz="quarter" idx="12"/>
          </p:nvPr>
        </p:nvSpPr>
        <p:spPr/>
        <p:txBody>
          <a:bodyPr/>
          <a:lstStyle/>
          <a:p>
            <a:fld id="{33BEF0EC-9B57-4FAD-A3B3-447DD1C6852B}"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3915001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29345E52-4A7E-4C8B-8694-6C7CB42A75E1}" type="datetimeFigureOut">
              <a:rPr lang="pl-PL" smtClean="0">
                <a:solidFill>
                  <a:prstClr val="black">
                    <a:tint val="75000"/>
                  </a:prstClr>
                </a:solidFill>
              </a:rPr>
              <a:pPr/>
              <a:t>17.03.2022</a:t>
            </a:fld>
            <a:endParaRPr lang="pl-PL">
              <a:solidFill>
                <a:prstClr val="black">
                  <a:tint val="75000"/>
                </a:prstClr>
              </a:solidFill>
            </a:endParaRPr>
          </a:p>
        </p:txBody>
      </p:sp>
      <p:sp>
        <p:nvSpPr>
          <p:cNvPr id="5" name="Symbol zastępczy stopki 4"/>
          <p:cNvSpPr>
            <a:spLocks noGrp="1"/>
          </p:cNvSpPr>
          <p:nvPr>
            <p:ph type="ftr" sz="quarter" idx="11"/>
          </p:nvPr>
        </p:nvSpPr>
        <p:spPr/>
        <p:txBody>
          <a:bodyPr/>
          <a:lstStyle/>
          <a:p>
            <a:endParaRPr lang="pl-PL">
              <a:solidFill>
                <a:prstClr val="black">
                  <a:tint val="75000"/>
                </a:prstClr>
              </a:solidFill>
            </a:endParaRPr>
          </a:p>
        </p:txBody>
      </p:sp>
      <p:sp>
        <p:nvSpPr>
          <p:cNvPr id="6" name="Symbol zastępczy numeru slajdu 5"/>
          <p:cNvSpPr>
            <a:spLocks noGrp="1"/>
          </p:cNvSpPr>
          <p:nvPr>
            <p:ph type="sldNum" sz="quarter" idx="12"/>
          </p:nvPr>
        </p:nvSpPr>
        <p:spPr/>
        <p:txBody>
          <a:bodyPr/>
          <a:lstStyle/>
          <a:p>
            <a:fld id="{33BEF0EC-9B57-4FAD-A3B3-447DD1C6852B}"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41445368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29345E52-4A7E-4C8B-8694-6C7CB42A75E1}" type="datetimeFigureOut">
              <a:rPr lang="pl-PL" smtClean="0">
                <a:solidFill>
                  <a:prstClr val="black">
                    <a:tint val="75000"/>
                  </a:prstClr>
                </a:solidFill>
              </a:rPr>
              <a:pPr/>
              <a:t>17.03.2022</a:t>
            </a:fld>
            <a:endParaRPr lang="pl-PL">
              <a:solidFill>
                <a:prstClr val="black">
                  <a:tint val="75000"/>
                </a:prstClr>
              </a:solidFill>
            </a:endParaRPr>
          </a:p>
        </p:txBody>
      </p:sp>
      <p:sp>
        <p:nvSpPr>
          <p:cNvPr id="6" name="Symbol zastępczy stopki 5"/>
          <p:cNvSpPr>
            <a:spLocks noGrp="1"/>
          </p:cNvSpPr>
          <p:nvPr>
            <p:ph type="ftr" sz="quarter" idx="11"/>
          </p:nvPr>
        </p:nvSpPr>
        <p:spPr/>
        <p:txBody>
          <a:bodyPr/>
          <a:lstStyle/>
          <a:p>
            <a:endParaRPr lang="pl-PL">
              <a:solidFill>
                <a:prstClr val="black">
                  <a:tint val="75000"/>
                </a:prstClr>
              </a:solidFill>
            </a:endParaRPr>
          </a:p>
        </p:txBody>
      </p:sp>
      <p:sp>
        <p:nvSpPr>
          <p:cNvPr id="7" name="Symbol zastępczy numeru slajdu 6"/>
          <p:cNvSpPr>
            <a:spLocks noGrp="1"/>
          </p:cNvSpPr>
          <p:nvPr>
            <p:ph type="sldNum" sz="quarter" idx="12"/>
          </p:nvPr>
        </p:nvSpPr>
        <p:spPr/>
        <p:txBody>
          <a:bodyPr/>
          <a:lstStyle/>
          <a:p>
            <a:fld id="{33BEF0EC-9B57-4FAD-A3B3-447DD1C6852B}"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23683078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29345E52-4A7E-4C8B-8694-6C7CB42A75E1}" type="datetimeFigureOut">
              <a:rPr lang="pl-PL" smtClean="0">
                <a:solidFill>
                  <a:prstClr val="black">
                    <a:tint val="75000"/>
                  </a:prstClr>
                </a:solidFill>
              </a:rPr>
              <a:pPr/>
              <a:t>17.03.2022</a:t>
            </a:fld>
            <a:endParaRPr lang="pl-PL">
              <a:solidFill>
                <a:prstClr val="black">
                  <a:tint val="75000"/>
                </a:prstClr>
              </a:solidFill>
            </a:endParaRPr>
          </a:p>
        </p:txBody>
      </p:sp>
      <p:sp>
        <p:nvSpPr>
          <p:cNvPr id="8" name="Symbol zastępczy stopki 7"/>
          <p:cNvSpPr>
            <a:spLocks noGrp="1"/>
          </p:cNvSpPr>
          <p:nvPr>
            <p:ph type="ftr" sz="quarter" idx="11"/>
          </p:nvPr>
        </p:nvSpPr>
        <p:spPr/>
        <p:txBody>
          <a:bodyPr/>
          <a:lstStyle/>
          <a:p>
            <a:endParaRPr lang="pl-PL">
              <a:solidFill>
                <a:prstClr val="black">
                  <a:tint val="75000"/>
                </a:prstClr>
              </a:solidFill>
            </a:endParaRPr>
          </a:p>
        </p:txBody>
      </p:sp>
      <p:sp>
        <p:nvSpPr>
          <p:cNvPr id="9" name="Symbol zastępczy numeru slajdu 8"/>
          <p:cNvSpPr>
            <a:spLocks noGrp="1"/>
          </p:cNvSpPr>
          <p:nvPr>
            <p:ph type="sldNum" sz="quarter" idx="12"/>
          </p:nvPr>
        </p:nvSpPr>
        <p:spPr/>
        <p:txBody>
          <a:bodyPr/>
          <a:lstStyle/>
          <a:p>
            <a:fld id="{33BEF0EC-9B57-4FAD-A3B3-447DD1C6852B}"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12565551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29345E52-4A7E-4C8B-8694-6C7CB42A75E1}" type="datetimeFigureOut">
              <a:rPr lang="pl-PL" smtClean="0">
                <a:solidFill>
                  <a:prstClr val="black">
                    <a:tint val="75000"/>
                  </a:prstClr>
                </a:solidFill>
              </a:rPr>
              <a:pPr/>
              <a:t>17.03.2022</a:t>
            </a:fld>
            <a:endParaRPr lang="pl-PL">
              <a:solidFill>
                <a:prstClr val="black">
                  <a:tint val="75000"/>
                </a:prstClr>
              </a:solidFill>
            </a:endParaRPr>
          </a:p>
        </p:txBody>
      </p:sp>
      <p:sp>
        <p:nvSpPr>
          <p:cNvPr id="4" name="Symbol zastępczy stopki 3"/>
          <p:cNvSpPr>
            <a:spLocks noGrp="1"/>
          </p:cNvSpPr>
          <p:nvPr>
            <p:ph type="ftr" sz="quarter" idx="11"/>
          </p:nvPr>
        </p:nvSpPr>
        <p:spPr/>
        <p:txBody>
          <a:bodyPr/>
          <a:lstStyle/>
          <a:p>
            <a:endParaRPr lang="pl-PL">
              <a:solidFill>
                <a:prstClr val="black">
                  <a:tint val="75000"/>
                </a:prstClr>
              </a:solidFill>
            </a:endParaRPr>
          </a:p>
        </p:txBody>
      </p:sp>
      <p:sp>
        <p:nvSpPr>
          <p:cNvPr id="5" name="Symbol zastępczy numeru slajdu 4"/>
          <p:cNvSpPr>
            <a:spLocks noGrp="1"/>
          </p:cNvSpPr>
          <p:nvPr>
            <p:ph type="sldNum" sz="quarter" idx="12"/>
          </p:nvPr>
        </p:nvSpPr>
        <p:spPr/>
        <p:txBody>
          <a:bodyPr/>
          <a:lstStyle/>
          <a:p>
            <a:fld id="{33BEF0EC-9B57-4FAD-A3B3-447DD1C6852B}"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37462215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29345E52-4A7E-4C8B-8694-6C7CB42A75E1}" type="datetimeFigureOut">
              <a:rPr lang="pl-PL" smtClean="0">
                <a:solidFill>
                  <a:prstClr val="black">
                    <a:tint val="75000"/>
                  </a:prstClr>
                </a:solidFill>
              </a:rPr>
              <a:pPr/>
              <a:t>17.03.2022</a:t>
            </a:fld>
            <a:endParaRPr lang="pl-PL">
              <a:solidFill>
                <a:prstClr val="black">
                  <a:tint val="75000"/>
                </a:prstClr>
              </a:solidFill>
            </a:endParaRPr>
          </a:p>
        </p:txBody>
      </p:sp>
      <p:sp>
        <p:nvSpPr>
          <p:cNvPr id="3" name="Symbol zastępczy stopki 2"/>
          <p:cNvSpPr>
            <a:spLocks noGrp="1"/>
          </p:cNvSpPr>
          <p:nvPr>
            <p:ph type="ftr" sz="quarter" idx="11"/>
          </p:nvPr>
        </p:nvSpPr>
        <p:spPr/>
        <p:txBody>
          <a:bodyPr/>
          <a:lstStyle/>
          <a:p>
            <a:endParaRPr lang="pl-PL">
              <a:solidFill>
                <a:prstClr val="black">
                  <a:tint val="75000"/>
                </a:prstClr>
              </a:solidFill>
            </a:endParaRPr>
          </a:p>
        </p:txBody>
      </p:sp>
      <p:sp>
        <p:nvSpPr>
          <p:cNvPr id="4" name="Symbol zastępczy numeru slajdu 3"/>
          <p:cNvSpPr>
            <a:spLocks noGrp="1"/>
          </p:cNvSpPr>
          <p:nvPr>
            <p:ph type="sldNum" sz="quarter" idx="12"/>
          </p:nvPr>
        </p:nvSpPr>
        <p:spPr/>
        <p:txBody>
          <a:bodyPr/>
          <a:lstStyle/>
          <a:p>
            <a:fld id="{33BEF0EC-9B57-4FAD-A3B3-447DD1C6852B}"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35757365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29345E52-4A7E-4C8B-8694-6C7CB42A75E1}" type="datetimeFigureOut">
              <a:rPr lang="pl-PL" smtClean="0">
                <a:solidFill>
                  <a:prstClr val="black">
                    <a:tint val="75000"/>
                  </a:prstClr>
                </a:solidFill>
              </a:rPr>
              <a:pPr/>
              <a:t>17.03.2022</a:t>
            </a:fld>
            <a:endParaRPr lang="pl-PL">
              <a:solidFill>
                <a:prstClr val="black">
                  <a:tint val="75000"/>
                </a:prstClr>
              </a:solidFill>
            </a:endParaRPr>
          </a:p>
        </p:txBody>
      </p:sp>
      <p:sp>
        <p:nvSpPr>
          <p:cNvPr id="6" name="Symbol zastępczy stopki 5"/>
          <p:cNvSpPr>
            <a:spLocks noGrp="1"/>
          </p:cNvSpPr>
          <p:nvPr>
            <p:ph type="ftr" sz="quarter" idx="11"/>
          </p:nvPr>
        </p:nvSpPr>
        <p:spPr/>
        <p:txBody>
          <a:bodyPr/>
          <a:lstStyle/>
          <a:p>
            <a:endParaRPr lang="pl-PL">
              <a:solidFill>
                <a:prstClr val="black">
                  <a:tint val="75000"/>
                </a:prstClr>
              </a:solidFill>
            </a:endParaRPr>
          </a:p>
        </p:txBody>
      </p:sp>
      <p:sp>
        <p:nvSpPr>
          <p:cNvPr id="7" name="Symbol zastępczy numeru slajdu 6"/>
          <p:cNvSpPr>
            <a:spLocks noGrp="1"/>
          </p:cNvSpPr>
          <p:nvPr>
            <p:ph type="sldNum" sz="quarter" idx="12"/>
          </p:nvPr>
        </p:nvSpPr>
        <p:spPr/>
        <p:txBody>
          <a:bodyPr/>
          <a:lstStyle/>
          <a:p>
            <a:fld id="{33BEF0EC-9B57-4FAD-A3B3-447DD1C6852B}"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1736083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pPr>
              <a:defRPr/>
            </a:pPr>
            <a:fld id="{A7CC8538-4209-4643-B47B-0308D4FD65F4}" type="datetime1">
              <a:rPr lang="pl-PL"/>
              <a:pPr>
                <a:defRPr/>
              </a:pPr>
              <a:t>17.03.2022</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E2A91A9D-8F58-4EAA-9C02-AF1BF534C9B7}" type="slidenum">
              <a:rPr lang="pl-PL" altLang="pl-PL"/>
              <a:pPr>
                <a:defRPr/>
              </a:pPr>
              <a:t>‹#›</a:t>
            </a:fld>
            <a:endParaRPr lang="pl-PL" altLang="pl-PL"/>
          </a:p>
        </p:txBody>
      </p:sp>
    </p:spTree>
    <p:extLst>
      <p:ext uri="{BB962C8B-B14F-4D97-AF65-F5344CB8AC3E}">
        <p14:creationId xmlns:p14="http://schemas.microsoft.com/office/powerpoint/2010/main" val="7762919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29345E52-4A7E-4C8B-8694-6C7CB42A75E1}" type="datetimeFigureOut">
              <a:rPr lang="pl-PL" smtClean="0">
                <a:solidFill>
                  <a:prstClr val="black">
                    <a:tint val="75000"/>
                  </a:prstClr>
                </a:solidFill>
              </a:rPr>
              <a:pPr/>
              <a:t>17.03.2022</a:t>
            </a:fld>
            <a:endParaRPr lang="pl-PL">
              <a:solidFill>
                <a:prstClr val="black">
                  <a:tint val="75000"/>
                </a:prstClr>
              </a:solidFill>
            </a:endParaRPr>
          </a:p>
        </p:txBody>
      </p:sp>
      <p:sp>
        <p:nvSpPr>
          <p:cNvPr id="6" name="Symbol zastępczy stopki 5"/>
          <p:cNvSpPr>
            <a:spLocks noGrp="1"/>
          </p:cNvSpPr>
          <p:nvPr>
            <p:ph type="ftr" sz="quarter" idx="11"/>
          </p:nvPr>
        </p:nvSpPr>
        <p:spPr/>
        <p:txBody>
          <a:bodyPr/>
          <a:lstStyle/>
          <a:p>
            <a:endParaRPr lang="pl-PL">
              <a:solidFill>
                <a:prstClr val="black">
                  <a:tint val="75000"/>
                </a:prstClr>
              </a:solidFill>
            </a:endParaRPr>
          </a:p>
        </p:txBody>
      </p:sp>
      <p:sp>
        <p:nvSpPr>
          <p:cNvPr id="7" name="Symbol zastępczy numeru slajdu 6"/>
          <p:cNvSpPr>
            <a:spLocks noGrp="1"/>
          </p:cNvSpPr>
          <p:nvPr>
            <p:ph type="sldNum" sz="quarter" idx="12"/>
          </p:nvPr>
        </p:nvSpPr>
        <p:spPr/>
        <p:txBody>
          <a:bodyPr/>
          <a:lstStyle/>
          <a:p>
            <a:fld id="{33BEF0EC-9B57-4FAD-A3B3-447DD1C6852B}"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31647494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29345E52-4A7E-4C8B-8694-6C7CB42A75E1}" type="datetimeFigureOut">
              <a:rPr lang="pl-PL" smtClean="0">
                <a:solidFill>
                  <a:prstClr val="black">
                    <a:tint val="75000"/>
                  </a:prstClr>
                </a:solidFill>
              </a:rPr>
              <a:pPr/>
              <a:t>17.03.2022</a:t>
            </a:fld>
            <a:endParaRPr lang="pl-PL">
              <a:solidFill>
                <a:prstClr val="black">
                  <a:tint val="75000"/>
                </a:prstClr>
              </a:solidFill>
            </a:endParaRPr>
          </a:p>
        </p:txBody>
      </p:sp>
      <p:sp>
        <p:nvSpPr>
          <p:cNvPr id="5" name="Symbol zastępczy stopki 4"/>
          <p:cNvSpPr>
            <a:spLocks noGrp="1"/>
          </p:cNvSpPr>
          <p:nvPr>
            <p:ph type="ftr" sz="quarter" idx="11"/>
          </p:nvPr>
        </p:nvSpPr>
        <p:spPr/>
        <p:txBody>
          <a:bodyPr/>
          <a:lstStyle/>
          <a:p>
            <a:endParaRPr lang="pl-PL">
              <a:solidFill>
                <a:prstClr val="black">
                  <a:tint val="75000"/>
                </a:prstClr>
              </a:solidFill>
            </a:endParaRPr>
          </a:p>
        </p:txBody>
      </p:sp>
      <p:sp>
        <p:nvSpPr>
          <p:cNvPr id="6" name="Symbol zastępczy numeru slajdu 5"/>
          <p:cNvSpPr>
            <a:spLocks noGrp="1"/>
          </p:cNvSpPr>
          <p:nvPr>
            <p:ph type="sldNum" sz="quarter" idx="12"/>
          </p:nvPr>
        </p:nvSpPr>
        <p:spPr/>
        <p:txBody>
          <a:bodyPr/>
          <a:lstStyle/>
          <a:p>
            <a:fld id="{33BEF0EC-9B57-4FAD-A3B3-447DD1C6852B}"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37318300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29345E52-4A7E-4C8B-8694-6C7CB42A75E1}" type="datetimeFigureOut">
              <a:rPr lang="pl-PL" smtClean="0">
                <a:solidFill>
                  <a:prstClr val="black">
                    <a:tint val="75000"/>
                  </a:prstClr>
                </a:solidFill>
              </a:rPr>
              <a:pPr/>
              <a:t>17.03.2022</a:t>
            </a:fld>
            <a:endParaRPr lang="pl-PL">
              <a:solidFill>
                <a:prstClr val="black">
                  <a:tint val="75000"/>
                </a:prstClr>
              </a:solidFill>
            </a:endParaRPr>
          </a:p>
        </p:txBody>
      </p:sp>
      <p:sp>
        <p:nvSpPr>
          <p:cNvPr id="5" name="Symbol zastępczy stopki 4"/>
          <p:cNvSpPr>
            <a:spLocks noGrp="1"/>
          </p:cNvSpPr>
          <p:nvPr>
            <p:ph type="ftr" sz="quarter" idx="11"/>
          </p:nvPr>
        </p:nvSpPr>
        <p:spPr/>
        <p:txBody>
          <a:bodyPr/>
          <a:lstStyle/>
          <a:p>
            <a:endParaRPr lang="pl-PL">
              <a:solidFill>
                <a:prstClr val="black">
                  <a:tint val="75000"/>
                </a:prstClr>
              </a:solidFill>
            </a:endParaRPr>
          </a:p>
        </p:txBody>
      </p:sp>
      <p:sp>
        <p:nvSpPr>
          <p:cNvPr id="6" name="Symbol zastępczy numeru slajdu 5"/>
          <p:cNvSpPr>
            <a:spLocks noGrp="1"/>
          </p:cNvSpPr>
          <p:nvPr>
            <p:ph type="sldNum" sz="quarter" idx="12"/>
          </p:nvPr>
        </p:nvSpPr>
        <p:spPr/>
        <p:txBody>
          <a:bodyPr/>
          <a:lstStyle/>
          <a:p>
            <a:fld id="{33BEF0EC-9B57-4FAD-A3B3-447DD1C6852B}"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17444549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Slajd tytułow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Tree>
    <p:extLst>
      <p:ext uri="{BB962C8B-B14F-4D97-AF65-F5344CB8AC3E}">
        <p14:creationId xmlns:p14="http://schemas.microsoft.com/office/powerpoint/2010/main" val="22042093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98E49427-2FCD-43BF-9813-09440C2E32D7}" type="datetime1">
              <a:rPr lang="pl-PL" smtClean="0"/>
              <a:t>17.03.2022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85B7C06-D262-441E-B41A-64A51F89C467}" type="slidenum">
              <a:rPr lang="pl-PL" smtClean="0"/>
              <a:t>‹#›</a:t>
            </a:fld>
            <a:endParaRPr lang="pl-PL"/>
          </a:p>
        </p:txBody>
      </p:sp>
    </p:spTree>
    <p:extLst>
      <p:ext uri="{BB962C8B-B14F-4D97-AF65-F5344CB8AC3E}">
        <p14:creationId xmlns:p14="http://schemas.microsoft.com/office/powerpoint/2010/main" val="31041956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0C57D944-C903-4F83-9298-F3A482B66AAF}" type="datetime1">
              <a:rPr lang="pl-PL" smtClean="0"/>
              <a:t>17.03.2022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85B7C06-D262-441E-B41A-64A51F89C467}" type="slidenum">
              <a:rPr lang="pl-PL" smtClean="0"/>
              <a:t>‹#›</a:t>
            </a:fld>
            <a:endParaRPr lang="pl-PL"/>
          </a:p>
        </p:txBody>
      </p:sp>
    </p:spTree>
    <p:extLst>
      <p:ext uri="{BB962C8B-B14F-4D97-AF65-F5344CB8AC3E}">
        <p14:creationId xmlns:p14="http://schemas.microsoft.com/office/powerpoint/2010/main" val="35765326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FEB4A8A5-8BAE-444F-AD43-154D22195B04}" type="datetime1">
              <a:rPr lang="pl-PL" smtClean="0"/>
              <a:t>17.03.2022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85B7C06-D262-441E-B41A-64A51F89C467}" type="slidenum">
              <a:rPr lang="pl-PL" smtClean="0"/>
              <a:t>‹#›</a:t>
            </a:fld>
            <a:endParaRPr lang="pl-PL"/>
          </a:p>
        </p:txBody>
      </p:sp>
    </p:spTree>
    <p:extLst>
      <p:ext uri="{BB962C8B-B14F-4D97-AF65-F5344CB8AC3E}">
        <p14:creationId xmlns:p14="http://schemas.microsoft.com/office/powerpoint/2010/main" val="17709192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DBEAC1B8-6D34-44A4-A2F0-3C0909E86761}" type="datetime1">
              <a:rPr lang="pl-PL" smtClean="0"/>
              <a:t>17.03.2022</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985B7C06-D262-441E-B41A-64A51F89C467}" type="slidenum">
              <a:rPr lang="pl-PL" smtClean="0"/>
              <a:t>‹#›</a:t>
            </a:fld>
            <a:endParaRPr lang="pl-PL"/>
          </a:p>
        </p:txBody>
      </p:sp>
    </p:spTree>
    <p:extLst>
      <p:ext uri="{BB962C8B-B14F-4D97-AF65-F5344CB8AC3E}">
        <p14:creationId xmlns:p14="http://schemas.microsoft.com/office/powerpoint/2010/main" val="411861385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9E8E7FEE-48C6-49BC-852B-9F8AF530DE9E}" type="datetime1">
              <a:rPr lang="pl-PL" smtClean="0"/>
              <a:t>17.03.2022</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985B7C06-D262-441E-B41A-64A51F89C467}" type="slidenum">
              <a:rPr lang="pl-PL" smtClean="0"/>
              <a:t>‹#›</a:t>
            </a:fld>
            <a:endParaRPr lang="pl-PL"/>
          </a:p>
        </p:txBody>
      </p:sp>
    </p:spTree>
    <p:extLst>
      <p:ext uri="{BB962C8B-B14F-4D97-AF65-F5344CB8AC3E}">
        <p14:creationId xmlns:p14="http://schemas.microsoft.com/office/powerpoint/2010/main" val="27811947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3F7400D3-4BC7-4884-8FCC-B4C40B62BA63}" type="datetime1">
              <a:rPr lang="pl-PL" smtClean="0"/>
              <a:t>17.03.2022</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985B7C06-D262-441E-B41A-64A51F89C467}" type="slidenum">
              <a:rPr lang="pl-PL" smtClean="0"/>
              <a:t>‹#›</a:t>
            </a:fld>
            <a:endParaRPr lang="pl-PL"/>
          </a:p>
        </p:txBody>
      </p:sp>
    </p:spTree>
    <p:extLst>
      <p:ext uri="{BB962C8B-B14F-4D97-AF65-F5344CB8AC3E}">
        <p14:creationId xmlns:p14="http://schemas.microsoft.com/office/powerpoint/2010/main" val="3547779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lvl1pPr>
              <a:defRPr/>
            </a:lvl1pPr>
          </a:lstStyle>
          <a:p>
            <a:pPr>
              <a:defRPr/>
            </a:pPr>
            <a:fld id="{31CC5C57-D7F8-49B4-ABD2-E8439686EC9A}" type="datetime1">
              <a:rPr lang="pl-PL"/>
              <a:pPr>
                <a:defRPr/>
              </a:pPr>
              <a:t>17.03.2022</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12FC7C3F-ADD8-4299-BD3F-49BEC148DCF5}" type="slidenum">
              <a:rPr lang="pl-PL" altLang="pl-PL"/>
              <a:pPr>
                <a:defRPr/>
              </a:pPr>
              <a:t>‹#›</a:t>
            </a:fld>
            <a:endParaRPr lang="pl-PL" altLang="pl-PL"/>
          </a:p>
        </p:txBody>
      </p:sp>
    </p:spTree>
    <p:extLst>
      <p:ext uri="{BB962C8B-B14F-4D97-AF65-F5344CB8AC3E}">
        <p14:creationId xmlns:p14="http://schemas.microsoft.com/office/powerpoint/2010/main" val="37826765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06E1A776-C22E-4A42-9C61-9B0E4CEB1F49}" type="datetime1">
              <a:rPr lang="pl-PL" smtClean="0"/>
              <a:t>17.03.2022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85B7C06-D262-441E-B41A-64A51F89C467}" type="slidenum">
              <a:rPr lang="pl-PL" smtClean="0"/>
              <a:t>‹#›</a:t>
            </a:fld>
            <a:endParaRPr lang="pl-PL"/>
          </a:p>
        </p:txBody>
      </p:sp>
    </p:spTree>
    <p:extLst>
      <p:ext uri="{BB962C8B-B14F-4D97-AF65-F5344CB8AC3E}">
        <p14:creationId xmlns:p14="http://schemas.microsoft.com/office/powerpoint/2010/main" val="7610756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6CA86284-F051-4329-8858-1F7001EF9B6C}" type="datetime1">
              <a:rPr lang="pl-PL" smtClean="0"/>
              <a:t>17.03.2022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85B7C06-D262-441E-B41A-64A51F89C467}" type="slidenum">
              <a:rPr lang="pl-PL" smtClean="0"/>
              <a:t>‹#›</a:t>
            </a:fld>
            <a:endParaRPr lang="pl-PL"/>
          </a:p>
        </p:txBody>
      </p:sp>
    </p:spTree>
    <p:extLst>
      <p:ext uri="{BB962C8B-B14F-4D97-AF65-F5344CB8AC3E}">
        <p14:creationId xmlns:p14="http://schemas.microsoft.com/office/powerpoint/2010/main" val="13358022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25BA397C-B616-4D9E-88A8-7895F43335EE}" type="datetime1">
              <a:rPr lang="pl-PL" smtClean="0"/>
              <a:t>17.03.2022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85B7C06-D262-441E-B41A-64A51F89C467}" type="slidenum">
              <a:rPr lang="pl-PL" smtClean="0"/>
              <a:t>‹#›</a:t>
            </a:fld>
            <a:endParaRPr lang="pl-PL"/>
          </a:p>
        </p:txBody>
      </p:sp>
    </p:spTree>
    <p:extLst>
      <p:ext uri="{BB962C8B-B14F-4D97-AF65-F5344CB8AC3E}">
        <p14:creationId xmlns:p14="http://schemas.microsoft.com/office/powerpoint/2010/main" val="1364916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AF8D03D0-CE0D-4330-BF5C-481B2AAEBF46}" type="datetime1">
              <a:rPr lang="pl-PL" smtClean="0"/>
              <a:t>17.03.2022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85B7C06-D262-441E-B41A-64A51F89C467}" type="slidenum">
              <a:rPr lang="pl-PL" smtClean="0"/>
              <a:t>‹#›</a:t>
            </a:fld>
            <a:endParaRPr lang="pl-PL"/>
          </a:p>
        </p:txBody>
      </p:sp>
    </p:spTree>
    <p:extLst>
      <p:ext uri="{BB962C8B-B14F-4D97-AF65-F5344CB8AC3E}">
        <p14:creationId xmlns:p14="http://schemas.microsoft.com/office/powerpoint/2010/main" val="3912951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3"/>
          <p:cNvSpPr>
            <a:spLocks noGrp="1"/>
          </p:cNvSpPr>
          <p:nvPr>
            <p:ph type="dt" sz="half" idx="10"/>
          </p:nvPr>
        </p:nvSpPr>
        <p:spPr/>
        <p:txBody>
          <a:bodyPr/>
          <a:lstStyle>
            <a:lvl1pPr>
              <a:defRPr/>
            </a:lvl1pPr>
          </a:lstStyle>
          <a:p>
            <a:pPr>
              <a:defRPr/>
            </a:pPr>
            <a:fld id="{1F59778B-A972-4D52-8CA9-72C4E66A09D1}" type="datetime1">
              <a:rPr lang="pl-PL"/>
              <a:pPr>
                <a:defRPr/>
              </a:pPr>
              <a:t>17.03.2022</a:t>
            </a:fld>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4C76B281-4B89-447C-8DB9-AC05C4BE9465}" type="slidenum">
              <a:rPr lang="pl-PL" altLang="pl-PL"/>
              <a:pPr>
                <a:defRPr/>
              </a:pPr>
              <a:t>‹#›</a:t>
            </a:fld>
            <a:endParaRPr lang="pl-PL" altLang="pl-PL"/>
          </a:p>
        </p:txBody>
      </p:sp>
    </p:spTree>
    <p:extLst>
      <p:ext uri="{BB962C8B-B14F-4D97-AF65-F5344CB8AC3E}">
        <p14:creationId xmlns:p14="http://schemas.microsoft.com/office/powerpoint/2010/main" val="3971976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3"/>
          <p:cNvSpPr>
            <a:spLocks noGrp="1"/>
          </p:cNvSpPr>
          <p:nvPr>
            <p:ph type="dt" sz="half" idx="10"/>
          </p:nvPr>
        </p:nvSpPr>
        <p:spPr/>
        <p:txBody>
          <a:bodyPr/>
          <a:lstStyle>
            <a:lvl1pPr>
              <a:defRPr/>
            </a:lvl1pPr>
          </a:lstStyle>
          <a:p>
            <a:pPr>
              <a:defRPr/>
            </a:pPr>
            <a:fld id="{4D2FCE8F-C0AA-41D6-899A-4A283A2C99E3}" type="datetime1">
              <a:rPr lang="pl-PL"/>
              <a:pPr>
                <a:defRPr/>
              </a:pPr>
              <a:t>17.03.2022</a:t>
            </a:fld>
            <a:endParaRPr lang="pl-PL"/>
          </a:p>
        </p:txBody>
      </p:sp>
      <p:sp>
        <p:nvSpPr>
          <p:cNvPr id="8" name="Symbol zastępczy stopki 4"/>
          <p:cNvSpPr>
            <a:spLocks noGrp="1"/>
          </p:cNvSpPr>
          <p:nvPr>
            <p:ph type="ftr" sz="quarter" idx="11"/>
          </p:nvPr>
        </p:nvSpPr>
        <p:spPr/>
        <p:txBody>
          <a:bodyPr/>
          <a:lstStyle>
            <a:lvl1pPr>
              <a:defRPr/>
            </a:lvl1pPr>
          </a:lstStyle>
          <a:p>
            <a:pPr>
              <a:defRPr/>
            </a:pPr>
            <a:endParaRPr lang="pl-PL"/>
          </a:p>
        </p:txBody>
      </p:sp>
      <p:sp>
        <p:nvSpPr>
          <p:cNvPr id="9" name="Symbol zastępczy numeru slajdu 5"/>
          <p:cNvSpPr>
            <a:spLocks noGrp="1"/>
          </p:cNvSpPr>
          <p:nvPr>
            <p:ph type="sldNum" sz="quarter" idx="12"/>
          </p:nvPr>
        </p:nvSpPr>
        <p:spPr/>
        <p:txBody>
          <a:bodyPr/>
          <a:lstStyle>
            <a:lvl1pPr>
              <a:defRPr/>
            </a:lvl1pPr>
          </a:lstStyle>
          <a:p>
            <a:pPr>
              <a:defRPr/>
            </a:pPr>
            <a:fld id="{09A18328-E2AB-4E17-AA6D-CFA5CDF3725A}" type="slidenum">
              <a:rPr lang="pl-PL" altLang="pl-PL"/>
              <a:pPr>
                <a:defRPr/>
              </a:pPr>
              <a:t>‹#›</a:t>
            </a:fld>
            <a:endParaRPr lang="pl-PL" altLang="pl-PL"/>
          </a:p>
        </p:txBody>
      </p:sp>
    </p:spTree>
    <p:extLst>
      <p:ext uri="{BB962C8B-B14F-4D97-AF65-F5344CB8AC3E}">
        <p14:creationId xmlns:p14="http://schemas.microsoft.com/office/powerpoint/2010/main" val="1519829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3"/>
          <p:cNvSpPr>
            <a:spLocks noGrp="1"/>
          </p:cNvSpPr>
          <p:nvPr>
            <p:ph type="dt" sz="half" idx="10"/>
          </p:nvPr>
        </p:nvSpPr>
        <p:spPr/>
        <p:txBody>
          <a:bodyPr/>
          <a:lstStyle>
            <a:lvl1pPr>
              <a:defRPr/>
            </a:lvl1pPr>
          </a:lstStyle>
          <a:p>
            <a:pPr>
              <a:defRPr/>
            </a:pPr>
            <a:fld id="{9042ACAD-6CBD-421E-BF1A-B3BBA826AB71}" type="datetime1">
              <a:rPr lang="pl-PL"/>
              <a:pPr>
                <a:defRPr/>
              </a:pPr>
              <a:t>17.03.2022</a:t>
            </a:fld>
            <a:endParaRPr lang="pl-PL"/>
          </a:p>
        </p:txBody>
      </p:sp>
      <p:sp>
        <p:nvSpPr>
          <p:cNvPr id="4" name="Symbol zastępczy stopki 4"/>
          <p:cNvSpPr>
            <a:spLocks noGrp="1"/>
          </p:cNvSpPr>
          <p:nvPr>
            <p:ph type="ftr" sz="quarter" idx="11"/>
          </p:nvPr>
        </p:nvSpPr>
        <p:spPr/>
        <p:txBody>
          <a:bodyPr/>
          <a:lstStyle>
            <a:lvl1pPr>
              <a:defRPr/>
            </a:lvl1pPr>
          </a:lstStyle>
          <a:p>
            <a:pPr>
              <a:defRPr/>
            </a:pPr>
            <a:endParaRPr lang="pl-PL"/>
          </a:p>
        </p:txBody>
      </p:sp>
      <p:sp>
        <p:nvSpPr>
          <p:cNvPr id="5" name="Symbol zastępczy numeru slajdu 5"/>
          <p:cNvSpPr>
            <a:spLocks noGrp="1"/>
          </p:cNvSpPr>
          <p:nvPr>
            <p:ph type="sldNum" sz="quarter" idx="12"/>
          </p:nvPr>
        </p:nvSpPr>
        <p:spPr/>
        <p:txBody>
          <a:bodyPr/>
          <a:lstStyle>
            <a:lvl1pPr>
              <a:defRPr/>
            </a:lvl1pPr>
          </a:lstStyle>
          <a:p>
            <a:pPr>
              <a:defRPr/>
            </a:pPr>
            <a:fld id="{56A48556-3BAC-404C-BF5D-BDD6281E6811}" type="slidenum">
              <a:rPr lang="pl-PL" altLang="pl-PL"/>
              <a:pPr>
                <a:defRPr/>
              </a:pPr>
              <a:t>‹#›</a:t>
            </a:fld>
            <a:endParaRPr lang="pl-PL" altLang="pl-PL"/>
          </a:p>
        </p:txBody>
      </p:sp>
    </p:spTree>
    <p:extLst>
      <p:ext uri="{BB962C8B-B14F-4D97-AF65-F5344CB8AC3E}">
        <p14:creationId xmlns:p14="http://schemas.microsoft.com/office/powerpoint/2010/main" val="2758977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3"/>
          <p:cNvSpPr>
            <a:spLocks noGrp="1"/>
          </p:cNvSpPr>
          <p:nvPr>
            <p:ph type="dt" sz="half" idx="10"/>
          </p:nvPr>
        </p:nvSpPr>
        <p:spPr/>
        <p:txBody>
          <a:bodyPr/>
          <a:lstStyle>
            <a:lvl1pPr>
              <a:defRPr/>
            </a:lvl1pPr>
          </a:lstStyle>
          <a:p>
            <a:pPr>
              <a:defRPr/>
            </a:pPr>
            <a:fld id="{093105FA-A43F-4C9C-A915-C724C47082F8}" type="datetime1">
              <a:rPr lang="pl-PL"/>
              <a:pPr>
                <a:defRPr/>
              </a:pPr>
              <a:t>17.03.2022</a:t>
            </a:fld>
            <a:endParaRPr lang="pl-PL"/>
          </a:p>
        </p:txBody>
      </p:sp>
      <p:sp>
        <p:nvSpPr>
          <p:cNvPr id="3" name="Symbol zastępczy stopki 4"/>
          <p:cNvSpPr>
            <a:spLocks noGrp="1"/>
          </p:cNvSpPr>
          <p:nvPr>
            <p:ph type="ftr" sz="quarter" idx="11"/>
          </p:nvPr>
        </p:nvSpPr>
        <p:spPr/>
        <p:txBody>
          <a:bodyPr/>
          <a:lstStyle>
            <a:lvl1pPr>
              <a:defRPr/>
            </a:lvl1pPr>
          </a:lstStyle>
          <a:p>
            <a:pPr>
              <a:defRPr/>
            </a:pPr>
            <a:endParaRPr lang="pl-PL"/>
          </a:p>
        </p:txBody>
      </p:sp>
      <p:sp>
        <p:nvSpPr>
          <p:cNvPr id="4" name="Symbol zastępczy numeru slajdu 5"/>
          <p:cNvSpPr>
            <a:spLocks noGrp="1"/>
          </p:cNvSpPr>
          <p:nvPr>
            <p:ph type="sldNum" sz="quarter" idx="12"/>
          </p:nvPr>
        </p:nvSpPr>
        <p:spPr/>
        <p:txBody>
          <a:bodyPr/>
          <a:lstStyle>
            <a:lvl1pPr>
              <a:defRPr/>
            </a:lvl1pPr>
          </a:lstStyle>
          <a:p>
            <a:pPr>
              <a:defRPr/>
            </a:pPr>
            <a:fld id="{452F5A1B-888E-4683-8825-7359CE387481}" type="slidenum">
              <a:rPr lang="pl-PL" altLang="pl-PL"/>
              <a:pPr>
                <a:defRPr/>
              </a:pPr>
              <a:t>‹#›</a:t>
            </a:fld>
            <a:endParaRPr lang="pl-PL" altLang="pl-PL"/>
          </a:p>
        </p:txBody>
      </p:sp>
    </p:spTree>
    <p:extLst>
      <p:ext uri="{BB962C8B-B14F-4D97-AF65-F5344CB8AC3E}">
        <p14:creationId xmlns:p14="http://schemas.microsoft.com/office/powerpoint/2010/main" val="1627563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p:cNvSpPr>
            <a:spLocks noGrp="1"/>
          </p:cNvSpPr>
          <p:nvPr>
            <p:ph type="dt" sz="half" idx="10"/>
          </p:nvPr>
        </p:nvSpPr>
        <p:spPr/>
        <p:txBody>
          <a:bodyPr/>
          <a:lstStyle>
            <a:lvl1pPr>
              <a:defRPr/>
            </a:lvl1pPr>
          </a:lstStyle>
          <a:p>
            <a:pPr>
              <a:defRPr/>
            </a:pPr>
            <a:fld id="{CFA0CC76-0FB2-402D-8644-DC81A7AAF344}" type="datetime1">
              <a:rPr lang="pl-PL"/>
              <a:pPr>
                <a:defRPr/>
              </a:pPr>
              <a:t>17.03.2022</a:t>
            </a:fld>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AFA86FE5-A4F7-40C8-874E-CCB73D6B9B72}" type="slidenum">
              <a:rPr lang="pl-PL" altLang="pl-PL"/>
              <a:pPr>
                <a:defRPr/>
              </a:pPr>
              <a:t>‹#›</a:t>
            </a:fld>
            <a:endParaRPr lang="pl-PL" altLang="pl-PL"/>
          </a:p>
        </p:txBody>
      </p:sp>
    </p:spTree>
    <p:extLst>
      <p:ext uri="{BB962C8B-B14F-4D97-AF65-F5344CB8AC3E}">
        <p14:creationId xmlns:p14="http://schemas.microsoft.com/office/powerpoint/2010/main" val="1770063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l-PL" noProof="0"/>
              <a:t>Kliknij ikonę, aby dodać obraz</a:t>
            </a:r>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p:cNvSpPr>
            <a:spLocks noGrp="1"/>
          </p:cNvSpPr>
          <p:nvPr>
            <p:ph type="dt" sz="half" idx="10"/>
          </p:nvPr>
        </p:nvSpPr>
        <p:spPr/>
        <p:txBody>
          <a:bodyPr/>
          <a:lstStyle>
            <a:lvl1pPr>
              <a:defRPr/>
            </a:lvl1pPr>
          </a:lstStyle>
          <a:p>
            <a:pPr>
              <a:defRPr/>
            </a:pPr>
            <a:fld id="{0C269D38-87A0-4904-A08D-393DE6856587}" type="datetime1">
              <a:rPr lang="pl-PL"/>
              <a:pPr>
                <a:defRPr/>
              </a:pPr>
              <a:t>17.03.2022</a:t>
            </a:fld>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8BC95D96-0E57-40EC-9D26-4C1E6438C7B3}" type="slidenum">
              <a:rPr lang="pl-PL" altLang="pl-PL"/>
              <a:pPr>
                <a:defRPr/>
              </a:pPr>
              <a:t>‹#›</a:t>
            </a:fld>
            <a:endParaRPr lang="pl-PL" altLang="pl-PL"/>
          </a:p>
        </p:txBody>
      </p:sp>
    </p:spTree>
    <p:extLst>
      <p:ext uri="{BB962C8B-B14F-4D97-AF65-F5344CB8AC3E}">
        <p14:creationId xmlns:p14="http://schemas.microsoft.com/office/powerpoint/2010/main" val="2320849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ymbol zastępczy tytułu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altLang="pl-PL"/>
              <a:t>Kliknij, aby edytować styl</a:t>
            </a:r>
          </a:p>
        </p:txBody>
      </p:sp>
      <p:sp>
        <p:nvSpPr>
          <p:cNvPr id="1027" name="Symbol zastępczy tekstu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EEB55E19-017B-49BD-BE92-6985E25F7086}" type="datetime1">
              <a:rPr lang="pl-PL"/>
              <a:pPr>
                <a:defRPr/>
              </a:pPr>
              <a:t>17.03.2022</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itchFamily="34" charset="0"/>
              </a:defRPr>
            </a:lvl1pPr>
          </a:lstStyle>
          <a:p>
            <a:pPr>
              <a:defRPr/>
            </a:pPr>
            <a:fld id="{F975D8C1-F4A1-40CB-AF51-95653BA989FE}"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1" fontAlgn="auto" hangingPunct="1">
              <a:spcBef>
                <a:spcPts val="0"/>
              </a:spcBef>
              <a:spcAft>
                <a:spcPts val="0"/>
              </a:spcAft>
            </a:pPr>
            <a:fld id="{29345E52-4A7E-4C8B-8694-6C7CB42A75E1}" type="datetimeFigureOut">
              <a:rPr lang="pl-PL" smtClean="0">
                <a:solidFill>
                  <a:prstClr val="black">
                    <a:tint val="75000"/>
                  </a:prstClr>
                </a:solidFill>
                <a:latin typeface="Calibri"/>
              </a:rPr>
              <a:pPr eaLnBrk="1" fontAlgn="auto" hangingPunct="1">
                <a:spcBef>
                  <a:spcPts val="0"/>
                </a:spcBef>
                <a:spcAft>
                  <a:spcPts val="0"/>
                </a:spcAft>
              </a:pPr>
              <a:t>17.03.2022</a:t>
            </a:fld>
            <a:endParaRPr lang="pl-PL">
              <a:solidFill>
                <a:prstClr val="black">
                  <a:tint val="75000"/>
                </a:prstClr>
              </a:solidFill>
              <a:latin typeface="Calibri"/>
            </a:endParaRPr>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1" fontAlgn="auto" hangingPunct="1">
              <a:spcBef>
                <a:spcPts val="0"/>
              </a:spcBef>
              <a:spcAft>
                <a:spcPts val="0"/>
              </a:spcAft>
            </a:pPr>
            <a:endParaRPr lang="pl-PL">
              <a:solidFill>
                <a:prstClr val="black">
                  <a:tint val="75000"/>
                </a:prstClr>
              </a:solidFill>
              <a:latin typeface="Calibri"/>
            </a:endParaRPr>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pPr>
            <a:fld id="{33BEF0EC-9B57-4FAD-A3B3-447DD1C6852B}" type="slidenum">
              <a:rPr lang="pl-PL" smtClean="0">
                <a:solidFill>
                  <a:prstClr val="black">
                    <a:tint val="75000"/>
                  </a:prstClr>
                </a:solidFill>
                <a:latin typeface="Calibri"/>
              </a:rPr>
              <a:pPr eaLnBrk="1" fontAlgn="auto" hangingPunct="1">
                <a:spcBef>
                  <a:spcPts val="0"/>
                </a:spcBef>
                <a:spcAft>
                  <a:spcPts val="0"/>
                </a:spcAft>
              </a:pPr>
              <a:t>‹#›</a:t>
            </a:fld>
            <a:endParaRPr lang="pl-PL">
              <a:solidFill>
                <a:prstClr val="black">
                  <a:tint val="75000"/>
                </a:prstClr>
              </a:solidFill>
              <a:latin typeface="Calibri"/>
            </a:endParaRPr>
          </a:p>
        </p:txBody>
      </p:sp>
    </p:spTree>
    <p:extLst>
      <p:ext uri="{BB962C8B-B14F-4D97-AF65-F5344CB8AC3E}">
        <p14:creationId xmlns:p14="http://schemas.microsoft.com/office/powerpoint/2010/main" val="3560548443"/>
      </p:ext>
    </p:extLst>
  </p:cSld>
  <p:clrMap bg1="lt1" tx1="dk1" bg2="lt2" tx2="dk2" accent1="accent1" accent2="accent2" accent3="accent3" accent4="accent4" accent5="accent5" accent6="accent6" hlink="hlink" folHlink="folHlink"/>
  <p:sldLayoutIdLst>
    <p:sldLayoutId id="2147483996" r:id="rId1"/>
    <p:sldLayoutId id="2147483997" r:id="rId2"/>
    <p:sldLayoutId id="2147483998" r:id="rId3"/>
    <p:sldLayoutId id="2147483999" r:id="rId4"/>
    <p:sldLayoutId id="2147484000" r:id="rId5"/>
    <p:sldLayoutId id="2147484001" r:id="rId6"/>
    <p:sldLayoutId id="2147484002" r:id="rId7"/>
    <p:sldLayoutId id="2147484003" r:id="rId8"/>
    <p:sldLayoutId id="2147484004" r:id="rId9"/>
    <p:sldLayoutId id="2147484005" r:id="rId10"/>
    <p:sldLayoutId id="214748400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971600" y="274638"/>
            <a:ext cx="7715200" cy="1143000"/>
          </a:xfrm>
          <a:prstGeom prst="rect">
            <a:avLst/>
          </a:prstGeom>
        </p:spPr>
        <p:txBody>
          <a:bodyPr vert="horz" lIns="91440" tIns="45720" rIns="91440" bIns="45720" rtlCol="0" anchor="ctr">
            <a:normAutofit/>
          </a:bodyPr>
          <a:lstStyle/>
          <a:p>
            <a:r>
              <a:rPr lang="pl-PL" dirty="0"/>
              <a:t>Kliknij, aby edytować styl</a:t>
            </a:r>
          </a:p>
        </p:txBody>
      </p:sp>
      <p:sp>
        <p:nvSpPr>
          <p:cNvPr id="3" name="Symbol zastępczy tekstu 2"/>
          <p:cNvSpPr>
            <a:spLocks noGrp="1"/>
          </p:cNvSpPr>
          <p:nvPr>
            <p:ph type="body" idx="1"/>
          </p:nvPr>
        </p:nvSpPr>
        <p:spPr>
          <a:xfrm>
            <a:off x="971600" y="1600201"/>
            <a:ext cx="7715200" cy="4277071"/>
          </a:xfrm>
          <a:prstGeom prst="rect">
            <a:avLst/>
          </a:prstGeom>
        </p:spPr>
        <p:txBody>
          <a:bodyPr vert="horz" lIns="91440" tIns="45720" rIns="91440" bIns="45720" rtlCol="0">
            <a:normAutofit/>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3C6626-A1A2-4FBB-8EE2-16FBB6DB5C11}" type="datetime1">
              <a:rPr lang="pl-PL" smtClean="0"/>
              <a:t>17.03.2022</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5B7C06-D262-441E-B41A-64A51F89C467}" type="slidenum">
              <a:rPr lang="pl-PL" smtClean="0"/>
              <a:t>‹#›</a:t>
            </a:fld>
            <a:endParaRPr lang="pl-PL"/>
          </a:p>
        </p:txBody>
      </p:sp>
    </p:spTree>
    <p:extLst>
      <p:ext uri="{BB962C8B-B14F-4D97-AF65-F5344CB8AC3E}">
        <p14:creationId xmlns:p14="http://schemas.microsoft.com/office/powerpoint/2010/main" val="2334388988"/>
      </p:ext>
    </p:extLst>
  </p:cSld>
  <p:clrMap bg1="lt1" tx1="dk1" bg2="lt2" tx2="dk2" accent1="accent1" accent2="accent2" accent3="accent3" accent4="accent4" accent5="accent5" accent6="accent6" hlink="hlink" folHlink="folHlink"/>
  <p:sldLayoutIdLst>
    <p:sldLayoutId id="2147484106" r:id="rId1"/>
    <p:sldLayoutId id="2147484107" r:id="rId2"/>
    <p:sldLayoutId id="2147484108" r:id="rId3"/>
    <p:sldLayoutId id="2147484109" r:id="rId4"/>
    <p:sldLayoutId id="2147484110" r:id="rId5"/>
    <p:sldLayoutId id="2147484111" r:id="rId6"/>
    <p:sldLayoutId id="2147484112" r:id="rId7"/>
    <p:sldLayoutId id="2147484113" r:id="rId8"/>
    <p:sldLayoutId id="2147484114" r:id="rId9"/>
    <p:sldLayoutId id="2147484115" r:id="rId10"/>
    <p:sldLayoutId id="2147484116"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SlipskiL\Desktop\JUBILEUSZ  70_LECIA IERIGZ-PIB\PREZENTACJA TLO_01.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825" y="28575"/>
            <a:ext cx="57769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ytuł 1"/>
          <p:cNvSpPr>
            <a:spLocks noGrp="1"/>
          </p:cNvSpPr>
          <p:nvPr>
            <p:ph type="ctrTitle"/>
          </p:nvPr>
        </p:nvSpPr>
        <p:spPr>
          <a:xfrm>
            <a:off x="827584" y="1052736"/>
            <a:ext cx="7772400" cy="1470025"/>
          </a:xfrm>
        </p:spPr>
        <p:txBody>
          <a:bodyPr/>
          <a:lstStyle/>
          <a:p>
            <a:r>
              <a:rPr lang="pl-PL" dirty="0"/>
              <a:t>Gospodarstwo rolne jako  źródło dóbr publicznych w świetle nowej ekonomii instytucjonalnej </a:t>
            </a:r>
            <a:endParaRPr lang="pl-PL" altLang="en-US" sz="2800" dirty="0">
              <a:latin typeface="Times New Roman" panose="02020603050405020304" pitchFamily="18" charset="0"/>
              <a:cs typeface="Times New Roman" panose="02020603050405020304" pitchFamily="18" charset="0"/>
            </a:endParaRPr>
          </a:p>
        </p:txBody>
      </p:sp>
      <p:sp>
        <p:nvSpPr>
          <p:cNvPr id="7" name="Podtytuł 2"/>
          <p:cNvSpPr>
            <a:spLocks noGrp="1"/>
          </p:cNvSpPr>
          <p:nvPr>
            <p:ph type="subTitle" idx="1"/>
          </p:nvPr>
        </p:nvSpPr>
        <p:spPr>
          <a:xfrm>
            <a:off x="1665928" y="3771677"/>
            <a:ext cx="6400800" cy="1127125"/>
          </a:xfrm>
        </p:spPr>
        <p:txBody>
          <a:bodyPr/>
          <a:lstStyle/>
          <a:p>
            <a:pPr>
              <a:defRPr/>
            </a:pPr>
            <a:r>
              <a:rPr lang="pl-PL" sz="2600" b="1"/>
              <a:t>Marek </a:t>
            </a:r>
            <a:r>
              <a:rPr lang="pl-PL" sz="2600" b="1" dirty="0"/>
              <a:t>Zieliński</a:t>
            </a:r>
          </a:p>
          <a:p>
            <a:pPr>
              <a:defRPr/>
            </a:pPr>
            <a:r>
              <a:rPr lang="pl-PL" sz="2600" b="1" dirty="0"/>
              <a:t>Instytut Ekonomiki Rolnictwa i Gospodarki Żywnościowej -PIB</a:t>
            </a:r>
          </a:p>
        </p:txBody>
      </p:sp>
      <p:sp>
        <p:nvSpPr>
          <p:cNvPr id="8" name="pole tekstowe 7"/>
          <p:cNvSpPr txBox="1"/>
          <p:nvPr/>
        </p:nvSpPr>
        <p:spPr>
          <a:xfrm>
            <a:off x="1670919" y="5085184"/>
            <a:ext cx="5905500" cy="707886"/>
          </a:xfrm>
          <a:prstGeom prst="rect">
            <a:avLst/>
          </a:prstGeom>
          <a:noFill/>
        </p:spPr>
        <p:txBody>
          <a:bodyPr>
            <a:spAutoFit/>
          </a:bodyPr>
          <a:lstStyle/>
          <a:p>
            <a:pPr algn="ctr" eaLnBrk="1" fontAlgn="auto" hangingPunct="1">
              <a:spcBef>
                <a:spcPts val="0"/>
              </a:spcBef>
              <a:spcAft>
                <a:spcPts val="0"/>
              </a:spcAft>
              <a:defRPr/>
            </a:pPr>
            <a:r>
              <a:rPr lang="pl-PL" sz="2000" b="1" dirty="0">
                <a:solidFill>
                  <a:srgbClr val="9BBB59">
                    <a:lumMod val="50000"/>
                  </a:srgbClr>
                </a:solidFill>
                <a:latin typeface="Calibri"/>
                <a:cs typeface="+mn-cs"/>
              </a:rPr>
              <a:t>Prace wykonane w ramach stażu w IUNG-PIB, 17.03.2022 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392F5A5-D8EE-40CA-A3EB-8C2E45083F6E}"/>
              </a:ext>
            </a:extLst>
          </p:cNvPr>
          <p:cNvSpPr>
            <a:spLocks noGrp="1"/>
          </p:cNvSpPr>
          <p:nvPr>
            <p:ph type="title"/>
          </p:nvPr>
        </p:nvSpPr>
        <p:spPr/>
        <p:txBody>
          <a:bodyPr/>
          <a:lstStyle/>
          <a:p>
            <a:endParaRPr lang="pl-PL" dirty="0"/>
          </a:p>
        </p:txBody>
      </p:sp>
      <p:sp>
        <p:nvSpPr>
          <p:cNvPr id="3" name="Symbol zastępczy zawartości 2">
            <a:extLst>
              <a:ext uri="{FF2B5EF4-FFF2-40B4-BE49-F238E27FC236}">
                <a16:creationId xmlns:a16="http://schemas.microsoft.com/office/drawing/2014/main" id="{7AB884CB-9CC3-4FF3-BBA3-6F0852B8139D}"/>
              </a:ext>
            </a:extLst>
          </p:cNvPr>
          <p:cNvSpPr>
            <a:spLocks noGrp="1"/>
          </p:cNvSpPr>
          <p:nvPr>
            <p:ph idx="1"/>
          </p:nvPr>
        </p:nvSpPr>
        <p:spPr/>
        <p:txBody>
          <a:bodyPr/>
          <a:lstStyle/>
          <a:p>
            <a:endParaRPr lang="pl-PL"/>
          </a:p>
        </p:txBody>
      </p:sp>
      <p:sp>
        <p:nvSpPr>
          <p:cNvPr id="4" name="Symbol zastępczy numeru slajdu 3">
            <a:extLst>
              <a:ext uri="{FF2B5EF4-FFF2-40B4-BE49-F238E27FC236}">
                <a16:creationId xmlns:a16="http://schemas.microsoft.com/office/drawing/2014/main" id="{BD4080A7-6292-4799-B85D-419D3AB14AD5}"/>
              </a:ext>
            </a:extLst>
          </p:cNvPr>
          <p:cNvSpPr>
            <a:spLocks noGrp="1"/>
          </p:cNvSpPr>
          <p:nvPr>
            <p:ph type="sldNum" sz="quarter" idx="12"/>
          </p:nvPr>
        </p:nvSpPr>
        <p:spPr/>
        <p:txBody>
          <a:bodyPr/>
          <a:lstStyle/>
          <a:p>
            <a:pPr>
              <a:defRPr/>
            </a:pPr>
            <a:fld id="{E2A91A9D-8F58-4EAA-9C02-AF1BF534C9B7}" type="slidenum">
              <a:rPr lang="pl-PL" altLang="pl-PL" smtClean="0"/>
              <a:pPr>
                <a:defRPr/>
              </a:pPr>
              <a:t>10</a:t>
            </a:fld>
            <a:endParaRPr lang="pl-PL" altLang="pl-PL"/>
          </a:p>
        </p:txBody>
      </p:sp>
      <p:pic>
        <p:nvPicPr>
          <p:cNvPr id="5" name="Obraz 4">
            <a:extLst>
              <a:ext uri="{FF2B5EF4-FFF2-40B4-BE49-F238E27FC236}">
                <a16:creationId xmlns:a16="http://schemas.microsoft.com/office/drawing/2014/main" id="{25B62F60-6BAA-4AA8-8B5E-3DF9F42CE3BA}"/>
              </a:ext>
            </a:extLst>
          </p:cNvPr>
          <p:cNvPicPr>
            <a:picLocks noChangeAspect="1"/>
          </p:cNvPicPr>
          <p:nvPr/>
        </p:nvPicPr>
        <p:blipFill>
          <a:blip r:embed="rId2"/>
          <a:stretch>
            <a:fillRect/>
          </a:stretch>
        </p:blipFill>
        <p:spPr>
          <a:xfrm>
            <a:off x="251520" y="2192695"/>
            <a:ext cx="8114479" cy="542591"/>
          </a:xfrm>
          <a:prstGeom prst="rect">
            <a:avLst/>
          </a:prstGeom>
        </p:spPr>
      </p:pic>
      <p:sp>
        <p:nvSpPr>
          <p:cNvPr id="7" name="pole tekstowe 6">
            <a:extLst>
              <a:ext uri="{FF2B5EF4-FFF2-40B4-BE49-F238E27FC236}">
                <a16:creationId xmlns:a16="http://schemas.microsoft.com/office/drawing/2014/main" id="{048890F7-BA7B-4FC4-BCEC-2B2920F60216}"/>
              </a:ext>
            </a:extLst>
          </p:cNvPr>
          <p:cNvSpPr txBox="1"/>
          <p:nvPr/>
        </p:nvSpPr>
        <p:spPr>
          <a:xfrm>
            <a:off x="457200" y="92076"/>
            <a:ext cx="8686800" cy="1138773"/>
          </a:xfrm>
          <a:prstGeom prst="rect">
            <a:avLst/>
          </a:prstGeom>
          <a:noFill/>
        </p:spPr>
        <p:txBody>
          <a:bodyPr wrap="square">
            <a:spAutoFit/>
          </a:bodyPr>
          <a:lstStyle/>
          <a:p>
            <a:pPr algn="ctr"/>
            <a:r>
              <a:rPr lang="pl-PL" sz="3400" dirty="0">
                <a:solidFill>
                  <a:prstClr val="black"/>
                </a:solidFill>
                <a:latin typeface="Calibri"/>
                <a:ea typeface="+mj-ea"/>
                <a:cs typeface="+mj-cs"/>
              </a:rPr>
              <a:t>Dobra</a:t>
            </a:r>
            <a:r>
              <a:rPr kumimoji="0" lang="pl-PL" sz="3400" b="0" i="0" u="none" strike="noStrike" kern="1200" cap="none" spc="0" normalizeH="0" baseline="0" noProof="0" dirty="0">
                <a:ln>
                  <a:noFill/>
                </a:ln>
                <a:solidFill>
                  <a:prstClr val="black"/>
                </a:solidFill>
                <a:effectLst/>
                <a:uLnTx/>
                <a:uFillTx/>
                <a:latin typeface="Calibri"/>
                <a:ea typeface="+mj-ea"/>
                <a:cs typeface="+mj-cs"/>
              </a:rPr>
              <a:t> </a:t>
            </a:r>
            <a:r>
              <a:rPr kumimoji="0" lang="pl-PL" sz="3400" b="0" i="0" u="none" strike="noStrike" kern="1200" cap="none" spc="0" normalizeH="0" baseline="0" noProof="0" dirty="0" err="1">
                <a:ln>
                  <a:noFill/>
                </a:ln>
                <a:solidFill>
                  <a:prstClr val="black"/>
                </a:solidFill>
                <a:effectLst/>
                <a:uLnTx/>
                <a:uFillTx/>
                <a:latin typeface="Calibri"/>
                <a:ea typeface="+mj-ea"/>
                <a:cs typeface="+mj-cs"/>
              </a:rPr>
              <a:t>publiczne-nowa</a:t>
            </a:r>
            <a:r>
              <a:rPr kumimoji="0" lang="pl-PL" sz="3400" b="0" i="0" u="none" strike="noStrike" kern="1200" cap="none" spc="0" normalizeH="0" baseline="0" noProof="0" dirty="0">
                <a:ln>
                  <a:noFill/>
                </a:ln>
                <a:solidFill>
                  <a:prstClr val="black"/>
                </a:solidFill>
                <a:effectLst/>
                <a:uLnTx/>
                <a:uFillTx/>
                <a:latin typeface="Calibri"/>
                <a:ea typeface="+mj-ea"/>
                <a:cs typeface="+mj-cs"/>
              </a:rPr>
              <a:t> ekonomia instytucjonalna</a:t>
            </a:r>
            <a:endParaRPr lang="pl-PL" sz="3400" dirty="0"/>
          </a:p>
        </p:txBody>
      </p:sp>
      <p:graphicFrame>
        <p:nvGraphicFramePr>
          <p:cNvPr id="8" name="Tabela 10">
            <a:extLst>
              <a:ext uri="{FF2B5EF4-FFF2-40B4-BE49-F238E27FC236}">
                <a16:creationId xmlns:a16="http://schemas.microsoft.com/office/drawing/2014/main" id="{456483EA-D397-4FB5-B86A-0A288567BD34}"/>
              </a:ext>
            </a:extLst>
          </p:cNvPr>
          <p:cNvGraphicFramePr>
            <a:graphicFrameLocks noGrp="1"/>
          </p:cNvGraphicFramePr>
          <p:nvPr>
            <p:extLst>
              <p:ext uri="{D42A27DB-BD31-4B8C-83A1-F6EECF244321}">
                <p14:modId xmlns:p14="http://schemas.microsoft.com/office/powerpoint/2010/main" val="2917867616"/>
              </p:ext>
            </p:extLst>
          </p:nvPr>
        </p:nvGraphicFramePr>
        <p:xfrm>
          <a:off x="128188" y="2935840"/>
          <a:ext cx="8774636" cy="2578178"/>
        </p:xfrm>
        <a:graphic>
          <a:graphicData uri="http://schemas.openxmlformats.org/drawingml/2006/table">
            <a:tbl>
              <a:tblPr firstRow="1" bandRow="1">
                <a:tableStyleId>{5940675A-B579-460E-94D1-54222C63F5DA}</a:tableStyleId>
              </a:tblPr>
              <a:tblGrid>
                <a:gridCol w="2193659">
                  <a:extLst>
                    <a:ext uri="{9D8B030D-6E8A-4147-A177-3AD203B41FA5}">
                      <a16:colId xmlns:a16="http://schemas.microsoft.com/office/drawing/2014/main" val="381212880"/>
                    </a:ext>
                  </a:extLst>
                </a:gridCol>
                <a:gridCol w="2193659">
                  <a:extLst>
                    <a:ext uri="{9D8B030D-6E8A-4147-A177-3AD203B41FA5}">
                      <a16:colId xmlns:a16="http://schemas.microsoft.com/office/drawing/2014/main" val="263925784"/>
                    </a:ext>
                  </a:extLst>
                </a:gridCol>
                <a:gridCol w="2193659">
                  <a:extLst>
                    <a:ext uri="{9D8B030D-6E8A-4147-A177-3AD203B41FA5}">
                      <a16:colId xmlns:a16="http://schemas.microsoft.com/office/drawing/2014/main" val="3298959710"/>
                    </a:ext>
                  </a:extLst>
                </a:gridCol>
                <a:gridCol w="2193659">
                  <a:extLst>
                    <a:ext uri="{9D8B030D-6E8A-4147-A177-3AD203B41FA5}">
                      <a16:colId xmlns:a16="http://schemas.microsoft.com/office/drawing/2014/main" val="375949341"/>
                    </a:ext>
                  </a:extLst>
                </a:gridCol>
              </a:tblGrid>
              <a:tr h="730439">
                <a:tc rowSpan="2" gridSpan="2">
                  <a:txBody>
                    <a:bodyPr/>
                    <a:lstStyle/>
                    <a:p>
                      <a:pPr algn="ctr"/>
                      <a:r>
                        <a:rPr lang="pl-PL" sz="2000" b="1" dirty="0">
                          <a:latin typeface="Times New Roman" panose="02020603050405020304" pitchFamily="18" charset="0"/>
                          <a:cs typeface="Times New Roman" panose="02020603050405020304" pitchFamily="18" charset="0"/>
                        </a:rPr>
                        <a:t>Wyszczególnienie</a:t>
                      </a:r>
                    </a:p>
                  </a:txBody>
                  <a:tcPr>
                    <a:solidFill>
                      <a:schemeClr val="accent3">
                        <a:lumMod val="40000"/>
                        <a:lumOff val="60000"/>
                      </a:schemeClr>
                    </a:solidFill>
                  </a:tcPr>
                </a:tc>
                <a:tc rowSpan="2" hMerge="1">
                  <a:txBody>
                    <a:bodyPr/>
                    <a:lstStyle/>
                    <a:p>
                      <a:endParaRPr lang="pl-PL"/>
                    </a:p>
                  </a:txBody>
                  <a:tcPr/>
                </a:tc>
                <a:tc gridSpan="2">
                  <a:txBody>
                    <a:bodyPr/>
                    <a:lstStyle/>
                    <a:p>
                      <a:r>
                        <a:rPr lang="pl-PL" sz="2000" b="1" dirty="0">
                          <a:latin typeface="Times New Roman" panose="02020603050405020304" pitchFamily="18" charset="0"/>
                          <a:cs typeface="Times New Roman" panose="02020603050405020304" pitchFamily="18" charset="0"/>
                        </a:rPr>
                        <a:t>Możliwość wyłączenia z konsumpcji</a:t>
                      </a:r>
                    </a:p>
                  </a:txBody>
                  <a:tcPr>
                    <a:solidFill>
                      <a:schemeClr val="accent3">
                        <a:lumMod val="40000"/>
                        <a:lumOff val="60000"/>
                      </a:schemeClr>
                    </a:solidFill>
                  </a:tcPr>
                </a:tc>
                <a:tc hMerge="1">
                  <a:txBody>
                    <a:bodyPr/>
                    <a:lstStyle/>
                    <a:p>
                      <a:endParaRPr lang="pl-PL" dirty="0"/>
                    </a:p>
                  </a:txBody>
                  <a:tcPr/>
                </a:tc>
                <a:extLst>
                  <a:ext uri="{0D108BD9-81ED-4DB2-BD59-A6C34878D82A}">
                    <a16:rowId xmlns:a16="http://schemas.microsoft.com/office/drawing/2014/main" val="3284001355"/>
                  </a:ext>
                </a:extLst>
              </a:tr>
              <a:tr h="423191">
                <a:tc gridSpan="2" vMerge="1">
                  <a:txBody>
                    <a:bodyPr/>
                    <a:lstStyle/>
                    <a:p>
                      <a:endParaRPr lang="pl-PL"/>
                    </a:p>
                  </a:txBody>
                  <a:tcPr/>
                </a:tc>
                <a:tc hMerge="1" vMerge="1">
                  <a:txBody>
                    <a:bodyPr/>
                    <a:lstStyle/>
                    <a:p>
                      <a:endParaRPr lang="pl-PL" dirty="0"/>
                    </a:p>
                  </a:txBody>
                  <a:tcPr/>
                </a:tc>
                <a:tc>
                  <a:txBody>
                    <a:bodyPr/>
                    <a:lstStyle/>
                    <a:p>
                      <a:pPr algn="ctr"/>
                      <a:r>
                        <a:rPr lang="pl-PL" sz="2400" b="1" dirty="0">
                          <a:latin typeface="Times New Roman" panose="02020603050405020304" pitchFamily="18" charset="0"/>
                          <a:cs typeface="Times New Roman" panose="02020603050405020304" pitchFamily="18" charset="0"/>
                        </a:rPr>
                        <a:t>Tak</a:t>
                      </a:r>
                    </a:p>
                  </a:txBody>
                  <a:tcPr>
                    <a:solidFill>
                      <a:schemeClr val="accent3">
                        <a:lumMod val="40000"/>
                        <a:lumOff val="60000"/>
                      </a:schemeClr>
                    </a:solidFill>
                  </a:tcPr>
                </a:tc>
                <a:tc>
                  <a:txBody>
                    <a:bodyPr/>
                    <a:lstStyle/>
                    <a:p>
                      <a:pPr algn="ctr"/>
                      <a:r>
                        <a:rPr lang="pl-PL" sz="2400" b="1" dirty="0">
                          <a:latin typeface="Times New Roman" panose="02020603050405020304" pitchFamily="18" charset="0"/>
                          <a:cs typeface="Times New Roman" panose="02020603050405020304" pitchFamily="18" charset="0"/>
                        </a:rPr>
                        <a:t>Nie</a:t>
                      </a:r>
                    </a:p>
                  </a:txBody>
                  <a:tcPr>
                    <a:solidFill>
                      <a:schemeClr val="accent3">
                        <a:lumMod val="40000"/>
                        <a:lumOff val="60000"/>
                      </a:schemeClr>
                    </a:solidFill>
                  </a:tcPr>
                </a:tc>
                <a:extLst>
                  <a:ext uri="{0D108BD9-81ED-4DB2-BD59-A6C34878D82A}">
                    <a16:rowId xmlns:a16="http://schemas.microsoft.com/office/drawing/2014/main" val="3892535881"/>
                  </a:ext>
                </a:extLst>
              </a:tr>
              <a:tr h="423191">
                <a:tc rowSpan="2">
                  <a:txBody>
                    <a:bodyPr/>
                    <a:lstStyle/>
                    <a:p>
                      <a:r>
                        <a:rPr lang="pl-PL" sz="2000" b="1" dirty="0">
                          <a:latin typeface="Times New Roman" panose="02020603050405020304" pitchFamily="18" charset="0"/>
                          <a:cs typeface="Times New Roman" panose="02020603050405020304" pitchFamily="18" charset="0"/>
                        </a:rPr>
                        <a:t>Konkurencyjność w konsumpcji</a:t>
                      </a:r>
                    </a:p>
                  </a:txBody>
                  <a:tcPr>
                    <a:solidFill>
                      <a:schemeClr val="accent3">
                        <a:lumMod val="40000"/>
                        <a:lumOff val="60000"/>
                      </a:schemeClr>
                    </a:solidFill>
                  </a:tcPr>
                </a:tc>
                <a:tc>
                  <a:txBody>
                    <a:bodyPr/>
                    <a:lstStyle/>
                    <a:p>
                      <a:pPr algn="ctr"/>
                      <a:r>
                        <a:rPr lang="pl-PL" sz="2400" b="1" dirty="0">
                          <a:latin typeface="Times New Roman" panose="02020603050405020304" pitchFamily="18" charset="0"/>
                          <a:cs typeface="Times New Roman" panose="02020603050405020304" pitchFamily="18" charset="0"/>
                        </a:rPr>
                        <a:t>Tak</a:t>
                      </a:r>
                    </a:p>
                  </a:txBody>
                  <a:tcPr>
                    <a:solidFill>
                      <a:schemeClr val="accent3">
                        <a:lumMod val="40000"/>
                        <a:lumOff val="60000"/>
                      </a:schemeClr>
                    </a:solidFill>
                  </a:tcPr>
                </a:tc>
                <a:tc>
                  <a:txBody>
                    <a:bodyPr/>
                    <a:lstStyle/>
                    <a:p>
                      <a:r>
                        <a:rPr lang="pl-PL" sz="2000" dirty="0">
                          <a:latin typeface="Times New Roman" panose="02020603050405020304" pitchFamily="18" charset="0"/>
                          <a:cs typeface="Times New Roman" panose="02020603050405020304" pitchFamily="18" charset="0"/>
                        </a:rPr>
                        <a:t>Dobra prywatne</a:t>
                      </a:r>
                    </a:p>
                  </a:txBody>
                  <a:tcPr>
                    <a:solidFill>
                      <a:schemeClr val="accent3">
                        <a:lumMod val="40000"/>
                        <a:lumOff val="60000"/>
                      </a:schemeClr>
                    </a:solidFill>
                  </a:tcPr>
                </a:tc>
                <a:tc>
                  <a:txBody>
                    <a:bodyPr/>
                    <a:lstStyle/>
                    <a:p>
                      <a:r>
                        <a:rPr lang="pl-PL" sz="2000" dirty="0">
                          <a:latin typeface="Times New Roman" panose="02020603050405020304" pitchFamily="18" charset="0"/>
                          <a:cs typeface="Times New Roman" panose="02020603050405020304" pitchFamily="18" charset="0"/>
                        </a:rPr>
                        <a:t>Dobra wspólne</a:t>
                      </a:r>
                    </a:p>
                  </a:txBody>
                  <a:tcPr>
                    <a:solidFill>
                      <a:schemeClr val="accent3">
                        <a:lumMod val="40000"/>
                        <a:lumOff val="60000"/>
                      </a:schemeClr>
                    </a:solidFill>
                  </a:tcPr>
                </a:tc>
                <a:extLst>
                  <a:ext uri="{0D108BD9-81ED-4DB2-BD59-A6C34878D82A}">
                    <a16:rowId xmlns:a16="http://schemas.microsoft.com/office/drawing/2014/main" val="2288456598"/>
                  </a:ext>
                </a:extLst>
              </a:tr>
              <a:tr h="933339">
                <a:tc vMerge="1">
                  <a:txBody>
                    <a:bodyPr/>
                    <a:lstStyle/>
                    <a:p>
                      <a:endParaRPr lang="pl-PL" dirty="0"/>
                    </a:p>
                  </a:txBody>
                  <a:tcPr/>
                </a:tc>
                <a:tc>
                  <a:txBody>
                    <a:bodyPr/>
                    <a:lstStyle/>
                    <a:p>
                      <a:pPr algn="ctr"/>
                      <a:r>
                        <a:rPr lang="pl-PL" sz="2400" b="1" dirty="0">
                          <a:latin typeface="Times New Roman" panose="02020603050405020304" pitchFamily="18" charset="0"/>
                          <a:cs typeface="Times New Roman" panose="02020603050405020304" pitchFamily="18" charset="0"/>
                        </a:rPr>
                        <a:t>Nie</a:t>
                      </a:r>
                    </a:p>
                  </a:txBody>
                  <a:tcPr>
                    <a:solidFill>
                      <a:schemeClr val="accent3">
                        <a:lumMod val="40000"/>
                        <a:lumOff val="60000"/>
                      </a:schemeClr>
                    </a:solidFill>
                  </a:tcPr>
                </a:tc>
                <a:tc>
                  <a:txBody>
                    <a:bodyPr/>
                    <a:lstStyle/>
                    <a:p>
                      <a:r>
                        <a:rPr lang="pl-PL" sz="2000" dirty="0">
                          <a:latin typeface="Times New Roman" panose="02020603050405020304" pitchFamily="18" charset="0"/>
                          <a:cs typeface="Times New Roman" panose="02020603050405020304" pitchFamily="18" charset="0"/>
                        </a:rPr>
                        <a:t>Dobra klubowe</a:t>
                      </a:r>
                    </a:p>
                  </a:txBody>
                  <a:tcPr>
                    <a:solidFill>
                      <a:schemeClr val="accent3">
                        <a:lumMod val="40000"/>
                        <a:lumOff val="60000"/>
                      </a:schemeClr>
                    </a:solidFill>
                  </a:tcPr>
                </a:tc>
                <a:tc>
                  <a:txBody>
                    <a:bodyPr/>
                    <a:lstStyle/>
                    <a:p>
                      <a:r>
                        <a:rPr lang="pl-PL" sz="2000" b="1" dirty="0">
                          <a:latin typeface="Times New Roman" panose="02020603050405020304" pitchFamily="18" charset="0"/>
                          <a:cs typeface="Times New Roman" panose="02020603050405020304" pitchFamily="18" charset="0"/>
                        </a:rPr>
                        <a:t>Dobra publiczne</a:t>
                      </a:r>
                    </a:p>
                  </a:txBody>
                  <a:tcPr>
                    <a:solidFill>
                      <a:schemeClr val="accent3">
                        <a:lumMod val="40000"/>
                        <a:lumOff val="60000"/>
                      </a:schemeClr>
                    </a:solidFill>
                  </a:tcPr>
                </a:tc>
                <a:extLst>
                  <a:ext uri="{0D108BD9-81ED-4DB2-BD59-A6C34878D82A}">
                    <a16:rowId xmlns:a16="http://schemas.microsoft.com/office/drawing/2014/main" val="2531838243"/>
                  </a:ext>
                </a:extLst>
              </a:tr>
            </a:tbl>
          </a:graphicData>
        </a:graphic>
      </p:graphicFrame>
      <p:sp>
        <p:nvSpPr>
          <p:cNvPr id="10" name="pole tekstowe 9">
            <a:extLst>
              <a:ext uri="{FF2B5EF4-FFF2-40B4-BE49-F238E27FC236}">
                <a16:creationId xmlns:a16="http://schemas.microsoft.com/office/drawing/2014/main" id="{918AA0DB-3DE8-4BB8-A1FD-0F50FB20F03B}"/>
              </a:ext>
            </a:extLst>
          </p:cNvPr>
          <p:cNvSpPr txBox="1"/>
          <p:nvPr/>
        </p:nvSpPr>
        <p:spPr>
          <a:xfrm>
            <a:off x="16973" y="6308725"/>
            <a:ext cx="4572000" cy="400110"/>
          </a:xfrm>
          <a:prstGeom prst="rect">
            <a:avLst/>
          </a:prstGeom>
          <a:noFill/>
        </p:spPr>
        <p:txBody>
          <a:bodyPr wrap="square">
            <a:spAutoFit/>
          </a:bodyPr>
          <a:lstStyle/>
          <a:p>
            <a:r>
              <a:rPr kumimoji="0" lang="pl-PL"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Mankiw N.G., Taylor M.P.,2009.Mikroekonomia, Polskie Wydawnictwo Ekonomiczne, Warszawa </a:t>
            </a:r>
            <a:endParaRPr lang="pl-PL" dirty="0"/>
          </a:p>
        </p:txBody>
      </p:sp>
    </p:spTree>
    <p:extLst>
      <p:ext uri="{BB962C8B-B14F-4D97-AF65-F5344CB8AC3E}">
        <p14:creationId xmlns:p14="http://schemas.microsoft.com/office/powerpoint/2010/main" val="2331491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D2A1AC6-275B-490B-A2DA-E4FA74C78BBD}"/>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0910D95C-AF95-4030-8C4C-4092476764D8}"/>
              </a:ext>
            </a:extLst>
          </p:cNvPr>
          <p:cNvSpPr>
            <a:spLocks noGrp="1"/>
          </p:cNvSpPr>
          <p:nvPr>
            <p:ph idx="1"/>
          </p:nvPr>
        </p:nvSpPr>
        <p:spPr>
          <a:xfrm>
            <a:off x="179512" y="1624012"/>
            <a:ext cx="8363272" cy="4525963"/>
          </a:xfrm>
        </p:spPr>
        <p:txBody>
          <a:bodyPr/>
          <a:lstStyle/>
          <a:p>
            <a:pPr marL="0" indent="0">
              <a:buNone/>
            </a:pPr>
            <a:r>
              <a:rPr lang="pl-PL" sz="2400" dirty="0"/>
              <a:t>Według Fiedora (2002) </a:t>
            </a:r>
            <a:r>
              <a:rPr lang="pl-PL" sz="2400" b="1" dirty="0"/>
              <a:t>dobro publiczne</a:t>
            </a:r>
            <a:r>
              <a:rPr lang="pl-PL" sz="2400" dirty="0"/>
              <a:t>: powinno cechować się następującymi warunkami: </a:t>
            </a:r>
          </a:p>
          <a:p>
            <a:r>
              <a:rPr lang="pl-PL" sz="2400" dirty="0"/>
              <a:t>powinno przynosić </a:t>
            </a:r>
            <a:r>
              <a:rPr lang="pl-PL" sz="2400" b="1" dirty="0"/>
              <a:t>korzyści podzielne</a:t>
            </a:r>
            <a:r>
              <a:rPr lang="pl-PL" sz="2400" dirty="0"/>
              <a:t>,</a:t>
            </a:r>
          </a:p>
          <a:p>
            <a:r>
              <a:rPr lang="pl-PL" sz="2400" dirty="0"/>
              <a:t> powinno być przedmiotem </a:t>
            </a:r>
            <a:r>
              <a:rPr lang="pl-PL" sz="2400" b="1" dirty="0"/>
              <a:t>łącznej konsumpcji</a:t>
            </a:r>
            <a:r>
              <a:rPr lang="pl-PL" sz="2400" dirty="0"/>
              <a:t>,</a:t>
            </a:r>
          </a:p>
          <a:p>
            <a:r>
              <a:rPr lang="pl-PL" sz="2400" dirty="0"/>
              <a:t> jego konsumpcja powinna być </a:t>
            </a:r>
            <a:r>
              <a:rPr lang="pl-PL" sz="2400" b="1" dirty="0"/>
              <a:t>równa</a:t>
            </a:r>
            <a:r>
              <a:rPr lang="pl-PL" sz="2400" dirty="0"/>
              <a:t>, bez względu na to, czy konsumujący ma ochotę za nie płacić, czy nie, </a:t>
            </a:r>
          </a:p>
          <a:p>
            <a:r>
              <a:rPr lang="pl-PL" sz="2400" dirty="0"/>
              <a:t>jego podaż nie powinna być w jakikolwiek sposób </a:t>
            </a:r>
            <a:r>
              <a:rPr lang="pl-PL" sz="2400" b="1" dirty="0"/>
              <a:t>racjonowana</a:t>
            </a:r>
            <a:r>
              <a:rPr lang="pl-PL" sz="2400" dirty="0"/>
              <a:t>,</a:t>
            </a:r>
          </a:p>
          <a:p>
            <a:r>
              <a:rPr lang="pl-PL" sz="2400" dirty="0"/>
              <a:t> jego konsumpcja powinna mieć </a:t>
            </a:r>
            <a:r>
              <a:rPr lang="pl-PL" sz="2400" b="1" dirty="0"/>
              <a:t>nierywalizacyjny charakter</a:t>
            </a:r>
            <a:r>
              <a:rPr lang="pl-PL" sz="2400" dirty="0"/>
              <a:t>. </a:t>
            </a:r>
          </a:p>
        </p:txBody>
      </p:sp>
      <p:sp>
        <p:nvSpPr>
          <p:cNvPr id="4" name="Symbol zastępczy numeru slajdu 3">
            <a:extLst>
              <a:ext uri="{FF2B5EF4-FFF2-40B4-BE49-F238E27FC236}">
                <a16:creationId xmlns:a16="http://schemas.microsoft.com/office/drawing/2014/main" id="{CDC73F5E-C8E8-429F-9750-37553D7F51A8}"/>
              </a:ext>
            </a:extLst>
          </p:cNvPr>
          <p:cNvSpPr>
            <a:spLocks noGrp="1"/>
          </p:cNvSpPr>
          <p:nvPr>
            <p:ph type="sldNum" sz="quarter" idx="12"/>
          </p:nvPr>
        </p:nvSpPr>
        <p:spPr/>
        <p:txBody>
          <a:bodyPr/>
          <a:lstStyle/>
          <a:p>
            <a:pPr>
              <a:defRPr/>
            </a:pPr>
            <a:fld id="{E2A91A9D-8F58-4EAA-9C02-AF1BF534C9B7}" type="slidenum">
              <a:rPr lang="pl-PL" altLang="pl-PL" smtClean="0"/>
              <a:pPr>
                <a:defRPr/>
              </a:pPr>
              <a:t>11</a:t>
            </a:fld>
            <a:endParaRPr lang="pl-PL" altLang="pl-PL"/>
          </a:p>
        </p:txBody>
      </p:sp>
      <p:sp>
        <p:nvSpPr>
          <p:cNvPr id="6" name="pole tekstowe 5">
            <a:extLst>
              <a:ext uri="{FF2B5EF4-FFF2-40B4-BE49-F238E27FC236}">
                <a16:creationId xmlns:a16="http://schemas.microsoft.com/office/drawing/2014/main" id="{E2B4F126-86DF-4411-A1AB-717EB88D7AE9}"/>
              </a:ext>
            </a:extLst>
          </p:cNvPr>
          <p:cNvSpPr txBox="1"/>
          <p:nvPr/>
        </p:nvSpPr>
        <p:spPr>
          <a:xfrm>
            <a:off x="827584" y="6303910"/>
            <a:ext cx="7488832" cy="246221"/>
          </a:xfrm>
          <a:prstGeom prst="rect">
            <a:avLst/>
          </a:prstGeom>
          <a:noFill/>
        </p:spPr>
        <p:txBody>
          <a:bodyPr wrap="square">
            <a:spAutoFit/>
          </a:bodyPr>
          <a:lstStyle/>
          <a:p>
            <a:r>
              <a:rPr lang="pl-PL" sz="1000" dirty="0">
                <a:latin typeface="Times New Roman" panose="02020603050405020304" pitchFamily="18" charset="0"/>
                <a:cs typeface="Times New Roman" panose="02020603050405020304" pitchFamily="18" charset="0"/>
              </a:rPr>
              <a:t>Fiedor B. 2002: Podstawy ekonomii środowiska i zasobów naturalnych. Wyd. C.H. Beck, Warszawa. </a:t>
            </a:r>
          </a:p>
        </p:txBody>
      </p:sp>
      <p:sp>
        <p:nvSpPr>
          <p:cNvPr id="7" name="pole tekstowe 6">
            <a:extLst>
              <a:ext uri="{FF2B5EF4-FFF2-40B4-BE49-F238E27FC236}">
                <a16:creationId xmlns:a16="http://schemas.microsoft.com/office/drawing/2014/main" id="{79D494B2-B2E2-43C8-A7B5-FDCB5B9DFE1A}"/>
              </a:ext>
            </a:extLst>
          </p:cNvPr>
          <p:cNvSpPr txBox="1"/>
          <p:nvPr/>
        </p:nvSpPr>
        <p:spPr>
          <a:xfrm>
            <a:off x="971600" y="274638"/>
            <a:ext cx="8003232" cy="553998"/>
          </a:xfrm>
          <a:prstGeom prst="rect">
            <a:avLst/>
          </a:prstGeom>
          <a:noFill/>
        </p:spPr>
        <p:txBody>
          <a:bodyPr wrap="square">
            <a:spAutoFit/>
          </a:bodyPr>
          <a:lstStyle/>
          <a:p>
            <a:r>
              <a:rPr lang="pl-PL" sz="3000" dirty="0">
                <a:solidFill>
                  <a:prstClr val="black"/>
                </a:solidFill>
                <a:latin typeface="Calibri"/>
                <a:ea typeface="+mj-ea"/>
                <a:cs typeface="+mj-cs"/>
              </a:rPr>
              <a:t>Dobra</a:t>
            </a:r>
            <a:r>
              <a:rPr kumimoji="0" lang="pl-PL" sz="3000" b="0" i="0" u="none" strike="noStrike" kern="1200" cap="none" spc="0" normalizeH="0" baseline="0" noProof="0" dirty="0">
                <a:ln>
                  <a:noFill/>
                </a:ln>
                <a:solidFill>
                  <a:prstClr val="black"/>
                </a:solidFill>
                <a:effectLst/>
                <a:uLnTx/>
                <a:uFillTx/>
                <a:latin typeface="Calibri"/>
                <a:ea typeface="+mj-ea"/>
                <a:cs typeface="+mj-cs"/>
              </a:rPr>
              <a:t> </a:t>
            </a:r>
            <a:r>
              <a:rPr kumimoji="0" lang="pl-PL" sz="3000" b="0" i="0" u="none" strike="noStrike" kern="1200" cap="none" spc="0" normalizeH="0" baseline="0" noProof="0" dirty="0" err="1">
                <a:ln>
                  <a:noFill/>
                </a:ln>
                <a:solidFill>
                  <a:prstClr val="black"/>
                </a:solidFill>
                <a:effectLst/>
                <a:uLnTx/>
                <a:uFillTx/>
                <a:latin typeface="Calibri"/>
                <a:ea typeface="+mj-ea"/>
                <a:cs typeface="+mj-cs"/>
              </a:rPr>
              <a:t>publiczne-nowa</a:t>
            </a:r>
            <a:r>
              <a:rPr kumimoji="0" lang="pl-PL" sz="3000" b="0" i="0" u="none" strike="noStrike" kern="1200" cap="none" spc="0" normalizeH="0" baseline="0" noProof="0" dirty="0">
                <a:ln>
                  <a:noFill/>
                </a:ln>
                <a:solidFill>
                  <a:prstClr val="black"/>
                </a:solidFill>
                <a:effectLst/>
                <a:uLnTx/>
                <a:uFillTx/>
                <a:latin typeface="Calibri"/>
                <a:ea typeface="+mj-ea"/>
                <a:cs typeface="+mj-cs"/>
              </a:rPr>
              <a:t> ekonomia instytucjonalna</a:t>
            </a:r>
            <a:endParaRPr lang="pl-PL" dirty="0"/>
          </a:p>
        </p:txBody>
      </p:sp>
    </p:spTree>
    <p:extLst>
      <p:ext uri="{BB962C8B-B14F-4D97-AF65-F5344CB8AC3E}">
        <p14:creationId xmlns:p14="http://schemas.microsoft.com/office/powerpoint/2010/main" val="930171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11B666A-3C12-473A-9C65-CC0165005B31}"/>
              </a:ext>
            </a:extLst>
          </p:cNvPr>
          <p:cNvSpPr>
            <a:spLocks noGrp="1"/>
          </p:cNvSpPr>
          <p:nvPr>
            <p:ph type="title"/>
          </p:nvPr>
        </p:nvSpPr>
        <p:spPr/>
        <p:txBody>
          <a:bodyPr/>
          <a:lstStyle/>
          <a:p>
            <a:endParaRPr lang="pl-PL"/>
          </a:p>
        </p:txBody>
      </p:sp>
      <p:sp>
        <p:nvSpPr>
          <p:cNvPr id="4" name="Symbol zastępczy numeru slajdu 3">
            <a:extLst>
              <a:ext uri="{FF2B5EF4-FFF2-40B4-BE49-F238E27FC236}">
                <a16:creationId xmlns:a16="http://schemas.microsoft.com/office/drawing/2014/main" id="{D43ABDBC-2B3E-4686-9730-785975328428}"/>
              </a:ext>
            </a:extLst>
          </p:cNvPr>
          <p:cNvSpPr>
            <a:spLocks noGrp="1"/>
          </p:cNvSpPr>
          <p:nvPr>
            <p:ph type="sldNum" sz="quarter" idx="12"/>
          </p:nvPr>
        </p:nvSpPr>
        <p:spPr/>
        <p:txBody>
          <a:bodyPr/>
          <a:lstStyle/>
          <a:p>
            <a:pPr>
              <a:defRPr/>
            </a:pPr>
            <a:fld id="{E2A91A9D-8F58-4EAA-9C02-AF1BF534C9B7}" type="slidenum">
              <a:rPr lang="pl-PL" altLang="pl-PL" smtClean="0"/>
              <a:pPr>
                <a:defRPr/>
              </a:pPr>
              <a:t>12</a:t>
            </a:fld>
            <a:endParaRPr lang="pl-PL" altLang="pl-PL" dirty="0"/>
          </a:p>
        </p:txBody>
      </p:sp>
      <p:cxnSp>
        <p:nvCxnSpPr>
          <p:cNvPr id="6" name="Łącznik prosty ze strzałką 5">
            <a:extLst>
              <a:ext uri="{FF2B5EF4-FFF2-40B4-BE49-F238E27FC236}">
                <a16:creationId xmlns:a16="http://schemas.microsoft.com/office/drawing/2014/main" id="{53140470-40E4-45C7-AD7C-6F013321351E}"/>
              </a:ext>
            </a:extLst>
          </p:cNvPr>
          <p:cNvCxnSpPr/>
          <p:nvPr/>
        </p:nvCxnSpPr>
        <p:spPr>
          <a:xfrm flipV="1">
            <a:off x="2411760" y="3140968"/>
            <a:ext cx="0" cy="26444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Łącznik prosty ze strzałką 7">
            <a:extLst>
              <a:ext uri="{FF2B5EF4-FFF2-40B4-BE49-F238E27FC236}">
                <a16:creationId xmlns:a16="http://schemas.microsoft.com/office/drawing/2014/main" id="{CDD51FFA-96D0-40A1-AFDD-3A589FF3C6FD}"/>
              </a:ext>
            </a:extLst>
          </p:cNvPr>
          <p:cNvCxnSpPr/>
          <p:nvPr/>
        </p:nvCxnSpPr>
        <p:spPr>
          <a:xfrm>
            <a:off x="2411760" y="5805264"/>
            <a:ext cx="511256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Łącznik prosty 9">
            <a:extLst>
              <a:ext uri="{FF2B5EF4-FFF2-40B4-BE49-F238E27FC236}">
                <a16:creationId xmlns:a16="http://schemas.microsoft.com/office/drawing/2014/main" id="{695687AD-D042-41A5-ADAF-7CA152E5B69E}"/>
              </a:ext>
            </a:extLst>
          </p:cNvPr>
          <p:cNvCxnSpPr/>
          <p:nvPr/>
        </p:nvCxnSpPr>
        <p:spPr>
          <a:xfrm>
            <a:off x="2411760" y="4581128"/>
            <a:ext cx="1800200" cy="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12" name="Łącznik prosty 11">
            <a:extLst>
              <a:ext uri="{FF2B5EF4-FFF2-40B4-BE49-F238E27FC236}">
                <a16:creationId xmlns:a16="http://schemas.microsoft.com/office/drawing/2014/main" id="{3A614FE2-1475-46DF-B128-6A7F6F00CDDE}"/>
              </a:ext>
            </a:extLst>
          </p:cNvPr>
          <p:cNvCxnSpPr/>
          <p:nvPr/>
        </p:nvCxnSpPr>
        <p:spPr>
          <a:xfrm>
            <a:off x="2411760" y="3717032"/>
            <a:ext cx="2880320" cy="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14" name="Łącznik prosty 13">
            <a:extLst>
              <a:ext uri="{FF2B5EF4-FFF2-40B4-BE49-F238E27FC236}">
                <a16:creationId xmlns:a16="http://schemas.microsoft.com/office/drawing/2014/main" id="{AA953568-C0AF-4544-B4C3-54107FB5B603}"/>
              </a:ext>
            </a:extLst>
          </p:cNvPr>
          <p:cNvCxnSpPr/>
          <p:nvPr/>
        </p:nvCxnSpPr>
        <p:spPr>
          <a:xfrm>
            <a:off x="5292080" y="3717032"/>
            <a:ext cx="0" cy="2088232"/>
          </a:xfrm>
          <a:prstGeom prst="line">
            <a:avLst/>
          </a:prstGeom>
          <a:ln>
            <a:prstDash val="lgDash"/>
          </a:ln>
        </p:spPr>
        <p:style>
          <a:lnRef idx="1">
            <a:schemeClr val="dk1"/>
          </a:lnRef>
          <a:fillRef idx="0">
            <a:schemeClr val="dk1"/>
          </a:fillRef>
          <a:effectRef idx="0">
            <a:schemeClr val="dk1"/>
          </a:effectRef>
          <a:fontRef idx="minor">
            <a:schemeClr val="tx1"/>
          </a:fontRef>
        </p:style>
      </p:cxnSp>
      <p:cxnSp>
        <p:nvCxnSpPr>
          <p:cNvPr id="16" name="Łącznik prosty 15">
            <a:extLst>
              <a:ext uri="{FF2B5EF4-FFF2-40B4-BE49-F238E27FC236}">
                <a16:creationId xmlns:a16="http://schemas.microsoft.com/office/drawing/2014/main" id="{C064AFA2-A8E5-4BE6-ABC5-76DF986FB0D1}"/>
              </a:ext>
            </a:extLst>
          </p:cNvPr>
          <p:cNvCxnSpPr/>
          <p:nvPr/>
        </p:nvCxnSpPr>
        <p:spPr>
          <a:xfrm>
            <a:off x="4211960" y="4581128"/>
            <a:ext cx="0" cy="12241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8" name="Łącznik prosty 17">
            <a:extLst>
              <a:ext uri="{FF2B5EF4-FFF2-40B4-BE49-F238E27FC236}">
                <a16:creationId xmlns:a16="http://schemas.microsoft.com/office/drawing/2014/main" id="{4A3BDD10-67BA-4241-8E9A-0E497C030F72}"/>
              </a:ext>
            </a:extLst>
          </p:cNvPr>
          <p:cNvCxnSpPr/>
          <p:nvPr/>
        </p:nvCxnSpPr>
        <p:spPr>
          <a:xfrm>
            <a:off x="2699792" y="3429000"/>
            <a:ext cx="2808312"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Łącznik prosty 18">
            <a:extLst>
              <a:ext uri="{FF2B5EF4-FFF2-40B4-BE49-F238E27FC236}">
                <a16:creationId xmlns:a16="http://schemas.microsoft.com/office/drawing/2014/main" id="{FBA2F6F0-D7CE-4CEE-876E-A02DBA37F373}"/>
              </a:ext>
            </a:extLst>
          </p:cNvPr>
          <p:cNvCxnSpPr/>
          <p:nvPr/>
        </p:nvCxnSpPr>
        <p:spPr>
          <a:xfrm>
            <a:off x="3758956" y="2542630"/>
            <a:ext cx="2808312" cy="21602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Łącznik prosty 20">
            <a:extLst>
              <a:ext uri="{FF2B5EF4-FFF2-40B4-BE49-F238E27FC236}">
                <a16:creationId xmlns:a16="http://schemas.microsoft.com/office/drawing/2014/main" id="{07699F65-815E-44DF-A212-CDC67665A20D}"/>
              </a:ext>
            </a:extLst>
          </p:cNvPr>
          <p:cNvCxnSpPr/>
          <p:nvPr/>
        </p:nvCxnSpPr>
        <p:spPr>
          <a:xfrm flipV="1">
            <a:off x="3311860" y="2531331"/>
            <a:ext cx="3420381" cy="279201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pole tekstowe 22">
            <a:extLst>
              <a:ext uri="{FF2B5EF4-FFF2-40B4-BE49-F238E27FC236}">
                <a16:creationId xmlns:a16="http://schemas.microsoft.com/office/drawing/2014/main" id="{FDF46837-4C02-4CD3-8E05-0DD626D1E9D7}"/>
              </a:ext>
            </a:extLst>
          </p:cNvPr>
          <p:cNvSpPr txBox="1"/>
          <p:nvPr/>
        </p:nvSpPr>
        <p:spPr>
          <a:xfrm>
            <a:off x="1703587" y="4463169"/>
            <a:ext cx="594066" cy="369332"/>
          </a:xfrm>
          <a:prstGeom prst="rect">
            <a:avLst/>
          </a:prstGeom>
          <a:noFill/>
        </p:spPr>
        <p:txBody>
          <a:bodyPr wrap="square" rtlCol="0">
            <a:spAutoFit/>
          </a:bodyPr>
          <a:lstStyle/>
          <a:p>
            <a:endParaRPr lang="pl-PL" dirty="0"/>
          </a:p>
        </p:txBody>
      </p:sp>
      <p:sp>
        <p:nvSpPr>
          <p:cNvPr id="24" name="pole tekstowe 23">
            <a:extLst>
              <a:ext uri="{FF2B5EF4-FFF2-40B4-BE49-F238E27FC236}">
                <a16:creationId xmlns:a16="http://schemas.microsoft.com/office/drawing/2014/main" id="{B6488F09-0F40-400C-B587-34F3BF963D26}"/>
              </a:ext>
            </a:extLst>
          </p:cNvPr>
          <p:cNvSpPr txBox="1"/>
          <p:nvPr/>
        </p:nvSpPr>
        <p:spPr>
          <a:xfrm>
            <a:off x="1601670" y="3611451"/>
            <a:ext cx="594066" cy="369332"/>
          </a:xfrm>
          <a:prstGeom prst="rect">
            <a:avLst/>
          </a:prstGeom>
          <a:noFill/>
        </p:spPr>
        <p:txBody>
          <a:bodyPr wrap="square" rtlCol="0">
            <a:spAutoFit/>
          </a:bodyPr>
          <a:lstStyle/>
          <a:p>
            <a:endParaRPr lang="pl-PL" dirty="0"/>
          </a:p>
        </p:txBody>
      </p:sp>
      <p:sp>
        <p:nvSpPr>
          <p:cNvPr id="25" name="pole tekstowe 24">
            <a:extLst>
              <a:ext uri="{FF2B5EF4-FFF2-40B4-BE49-F238E27FC236}">
                <a16:creationId xmlns:a16="http://schemas.microsoft.com/office/drawing/2014/main" id="{2A8F3B05-6C5C-4106-8C77-15FE80DA08ED}"/>
              </a:ext>
            </a:extLst>
          </p:cNvPr>
          <p:cNvSpPr txBox="1"/>
          <p:nvPr/>
        </p:nvSpPr>
        <p:spPr>
          <a:xfrm>
            <a:off x="235961" y="5166173"/>
            <a:ext cx="594066" cy="369332"/>
          </a:xfrm>
          <a:prstGeom prst="rect">
            <a:avLst/>
          </a:prstGeom>
          <a:noFill/>
        </p:spPr>
        <p:txBody>
          <a:bodyPr wrap="square" rtlCol="0">
            <a:spAutoFit/>
          </a:bodyPr>
          <a:lstStyle/>
          <a:p>
            <a:endParaRPr lang="pl-PL" dirty="0"/>
          </a:p>
        </p:txBody>
      </p:sp>
      <p:sp>
        <p:nvSpPr>
          <p:cNvPr id="27" name="pole tekstowe 26">
            <a:extLst>
              <a:ext uri="{FF2B5EF4-FFF2-40B4-BE49-F238E27FC236}">
                <a16:creationId xmlns:a16="http://schemas.microsoft.com/office/drawing/2014/main" id="{9F1BA60D-A415-4B81-B1CC-A56F8FF9314B}"/>
              </a:ext>
            </a:extLst>
          </p:cNvPr>
          <p:cNvSpPr txBox="1"/>
          <p:nvPr/>
        </p:nvSpPr>
        <p:spPr>
          <a:xfrm>
            <a:off x="1699234" y="3429000"/>
            <a:ext cx="1563220" cy="369332"/>
          </a:xfrm>
          <a:prstGeom prst="rect">
            <a:avLst/>
          </a:prstGeom>
          <a:noFill/>
        </p:spPr>
        <p:txBody>
          <a:bodyPr wrap="square" rtlCol="0">
            <a:spAutoFit/>
          </a:bodyPr>
          <a:lstStyle/>
          <a:p>
            <a:r>
              <a:rPr lang="pl-PL" dirty="0"/>
              <a:t>P</a:t>
            </a:r>
            <a:r>
              <a:rPr lang="pl-PL" baseline="-25000" dirty="0"/>
              <a:t>2</a:t>
            </a:r>
          </a:p>
        </p:txBody>
      </p:sp>
      <p:sp>
        <p:nvSpPr>
          <p:cNvPr id="28" name="pole tekstowe 27">
            <a:extLst>
              <a:ext uri="{FF2B5EF4-FFF2-40B4-BE49-F238E27FC236}">
                <a16:creationId xmlns:a16="http://schemas.microsoft.com/office/drawing/2014/main" id="{8CF4E981-27D7-4B19-8113-515D7727B9D0}"/>
              </a:ext>
            </a:extLst>
          </p:cNvPr>
          <p:cNvSpPr txBox="1"/>
          <p:nvPr/>
        </p:nvSpPr>
        <p:spPr>
          <a:xfrm>
            <a:off x="1703587" y="4386515"/>
            <a:ext cx="1409484" cy="369332"/>
          </a:xfrm>
          <a:prstGeom prst="rect">
            <a:avLst/>
          </a:prstGeom>
          <a:noFill/>
        </p:spPr>
        <p:txBody>
          <a:bodyPr wrap="square" rtlCol="0">
            <a:spAutoFit/>
          </a:bodyPr>
          <a:lstStyle/>
          <a:p>
            <a:r>
              <a:rPr lang="pl-PL" dirty="0"/>
              <a:t>P</a:t>
            </a:r>
            <a:r>
              <a:rPr lang="pl-PL" baseline="-25000" dirty="0"/>
              <a:t>1</a:t>
            </a:r>
          </a:p>
        </p:txBody>
      </p:sp>
      <p:sp>
        <p:nvSpPr>
          <p:cNvPr id="29" name="pole tekstowe 28">
            <a:extLst>
              <a:ext uri="{FF2B5EF4-FFF2-40B4-BE49-F238E27FC236}">
                <a16:creationId xmlns:a16="http://schemas.microsoft.com/office/drawing/2014/main" id="{D8C7D1AF-C4E6-4A5A-971D-46CAECDB43CE}"/>
              </a:ext>
            </a:extLst>
          </p:cNvPr>
          <p:cNvSpPr txBox="1"/>
          <p:nvPr/>
        </p:nvSpPr>
        <p:spPr>
          <a:xfrm>
            <a:off x="3977934" y="5917586"/>
            <a:ext cx="594066" cy="369332"/>
          </a:xfrm>
          <a:prstGeom prst="rect">
            <a:avLst/>
          </a:prstGeom>
          <a:noFill/>
        </p:spPr>
        <p:txBody>
          <a:bodyPr wrap="square" rtlCol="0">
            <a:spAutoFit/>
          </a:bodyPr>
          <a:lstStyle/>
          <a:p>
            <a:r>
              <a:rPr lang="pl-PL" dirty="0"/>
              <a:t>q1</a:t>
            </a:r>
          </a:p>
        </p:txBody>
      </p:sp>
      <p:sp>
        <p:nvSpPr>
          <p:cNvPr id="30" name="pole tekstowe 29">
            <a:extLst>
              <a:ext uri="{FF2B5EF4-FFF2-40B4-BE49-F238E27FC236}">
                <a16:creationId xmlns:a16="http://schemas.microsoft.com/office/drawing/2014/main" id="{37BC9EB3-4032-430A-BB2E-8863EF1BB042}"/>
              </a:ext>
            </a:extLst>
          </p:cNvPr>
          <p:cNvSpPr txBox="1"/>
          <p:nvPr/>
        </p:nvSpPr>
        <p:spPr>
          <a:xfrm>
            <a:off x="5162218" y="5903498"/>
            <a:ext cx="594066" cy="369332"/>
          </a:xfrm>
          <a:prstGeom prst="rect">
            <a:avLst/>
          </a:prstGeom>
          <a:noFill/>
        </p:spPr>
        <p:txBody>
          <a:bodyPr wrap="square" rtlCol="0">
            <a:spAutoFit/>
          </a:bodyPr>
          <a:lstStyle/>
          <a:p>
            <a:r>
              <a:rPr lang="pl-PL" dirty="0"/>
              <a:t>q2</a:t>
            </a:r>
          </a:p>
        </p:txBody>
      </p:sp>
      <p:sp>
        <p:nvSpPr>
          <p:cNvPr id="31" name="pole tekstowe 30">
            <a:extLst>
              <a:ext uri="{FF2B5EF4-FFF2-40B4-BE49-F238E27FC236}">
                <a16:creationId xmlns:a16="http://schemas.microsoft.com/office/drawing/2014/main" id="{4D23323A-8197-406F-9957-124CF52A7BED}"/>
              </a:ext>
            </a:extLst>
          </p:cNvPr>
          <p:cNvSpPr txBox="1"/>
          <p:nvPr/>
        </p:nvSpPr>
        <p:spPr>
          <a:xfrm>
            <a:off x="3943994" y="2206413"/>
            <a:ext cx="2588460" cy="523220"/>
          </a:xfrm>
          <a:prstGeom prst="rect">
            <a:avLst/>
          </a:prstGeom>
          <a:noFill/>
        </p:spPr>
        <p:txBody>
          <a:bodyPr wrap="square" rtlCol="0">
            <a:spAutoFit/>
          </a:bodyPr>
          <a:lstStyle/>
          <a:p>
            <a:r>
              <a:rPr lang="pl-PL" sz="1400" dirty="0" err="1">
                <a:latin typeface="Times New Roman" panose="02020603050405020304" pitchFamily="18" charset="0"/>
                <a:cs typeface="Times New Roman" panose="02020603050405020304" pitchFamily="18" charset="0"/>
              </a:rPr>
              <a:t>Ks</a:t>
            </a:r>
            <a:r>
              <a:rPr lang="pl-PL" sz="1400" dirty="0">
                <a:latin typeface="Times New Roman" panose="02020603050405020304" pitchFamily="18" charset="0"/>
                <a:cs typeface="Times New Roman" panose="02020603050405020304" pitchFamily="18" charset="0"/>
              </a:rPr>
              <a:t>-krzywa marginalnych korzyści społecznych</a:t>
            </a:r>
          </a:p>
        </p:txBody>
      </p:sp>
      <p:sp>
        <p:nvSpPr>
          <p:cNvPr id="32" name="pole tekstowe 31">
            <a:extLst>
              <a:ext uri="{FF2B5EF4-FFF2-40B4-BE49-F238E27FC236}">
                <a16:creationId xmlns:a16="http://schemas.microsoft.com/office/drawing/2014/main" id="{F76132CE-31B8-4AB8-8C32-BB75EA5F7833}"/>
              </a:ext>
            </a:extLst>
          </p:cNvPr>
          <p:cNvSpPr txBox="1"/>
          <p:nvPr/>
        </p:nvSpPr>
        <p:spPr>
          <a:xfrm>
            <a:off x="2717884" y="3045049"/>
            <a:ext cx="2588460" cy="523220"/>
          </a:xfrm>
          <a:prstGeom prst="rect">
            <a:avLst/>
          </a:prstGeom>
          <a:noFill/>
        </p:spPr>
        <p:txBody>
          <a:bodyPr wrap="square" rtlCol="0">
            <a:spAutoFit/>
          </a:bodyPr>
          <a:lstStyle/>
          <a:p>
            <a:r>
              <a:rPr lang="pl-PL" sz="1400" dirty="0" err="1">
                <a:latin typeface="Times New Roman" panose="02020603050405020304" pitchFamily="18" charset="0"/>
                <a:cs typeface="Times New Roman" panose="02020603050405020304" pitchFamily="18" charset="0"/>
              </a:rPr>
              <a:t>Kp</a:t>
            </a:r>
            <a:r>
              <a:rPr lang="pl-PL" sz="1400" dirty="0">
                <a:latin typeface="Times New Roman" panose="02020603050405020304" pitchFamily="18" charset="0"/>
                <a:cs typeface="Times New Roman" panose="02020603050405020304" pitchFamily="18" charset="0"/>
              </a:rPr>
              <a:t>-krzywa marginalnych korzyści prywatnych</a:t>
            </a:r>
          </a:p>
        </p:txBody>
      </p:sp>
      <p:sp>
        <p:nvSpPr>
          <p:cNvPr id="33" name="pole tekstowe 32">
            <a:extLst>
              <a:ext uri="{FF2B5EF4-FFF2-40B4-BE49-F238E27FC236}">
                <a16:creationId xmlns:a16="http://schemas.microsoft.com/office/drawing/2014/main" id="{E7EC7DCD-2A37-40BC-8B1C-ED3607CB01BD}"/>
              </a:ext>
            </a:extLst>
          </p:cNvPr>
          <p:cNvSpPr txBox="1"/>
          <p:nvPr/>
        </p:nvSpPr>
        <p:spPr>
          <a:xfrm>
            <a:off x="6594220" y="2844224"/>
            <a:ext cx="2436279" cy="1169551"/>
          </a:xfrm>
          <a:prstGeom prst="rect">
            <a:avLst/>
          </a:prstGeom>
          <a:noFill/>
        </p:spPr>
        <p:txBody>
          <a:bodyPr wrap="square" rtlCol="0">
            <a:spAutoFit/>
          </a:bodyPr>
          <a:lstStyle/>
          <a:p>
            <a:r>
              <a:rPr lang="pl-PL" sz="1400" dirty="0">
                <a:latin typeface="Times New Roman" panose="02020603050405020304" pitchFamily="18" charset="0"/>
                <a:cs typeface="Times New Roman" panose="02020603050405020304" pitchFamily="18" charset="0"/>
              </a:rPr>
              <a:t>Kk-krzywa kosztów krańcowych prywatnych społecznych  związanych z produkcją/konsumpcją danego dobra</a:t>
            </a:r>
          </a:p>
        </p:txBody>
      </p:sp>
      <p:sp>
        <p:nvSpPr>
          <p:cNvPr id="40" name="pole tekstowe 39">
            <a:extLst>
              <a:ext uri="{FF2B5EF4-FFF2-40B4-BE49-F238E27FC236}">
                <a16:creationId xmlns:a16="http://schemas.microsoft.com/office/drawing/2014/main" id="{7BDBAC6F-7CA7-4D02-88B0-1B3A96416D63}"/>
              </a:ext>
            </a:extLst>
          </p:cNvPr>
          <p:cNvSpPr txBox="1"/>
          <p:nvPr/>
        </p:nvSpPr>
        <p:spPr>
          <a:xfrm>
            <a:off x="3806230" y="5080981"/>
            <a:ext cx="1886534" cy="553998"/>
          </a:xfrm>
          <a:prstGeom prst="rect">
            <a:avLst/>
          </a:prstGeom>
          <a:solidFill>
            <a:schemeClr val="accent3">
              <a:lumMod val="40000"/>
              <a:lumOff val="60000"/>
            </a:schemeClr>
          </a:solidFill>
        </p:spPr>
        <p:txBody>
          <a:bodyPr wrap="square" rtlCol="0">
            <a:spAutoFit/>
          </a:bodyPr>
          <a:lstStyle/>
          <a:p>
            <a:pPr algn="ctr"/>
            <a:r>
              <a:rPr lang="pl-PL" sz="1000" b="1" dirty="0">
                <a:latin typeface="Times New Roman" panose="02020603050405020304" pitchFamily="18" charset="0"/>
                <a:cs typeface="Times New Roman" panose="02020603050405020304" pitchFamily="18" charset="0"/>
              </a:rPr>
              <a:t>Strata odbiorców efektów zewnętrznych (strata społeczna)</a:t>
            </a:r>
          </a:p>
        </p:txBody>
      </p:sp>
      <p:sp>
        <p:nvSpPr>
          <p:cNvPr id="41" name="pole tekstowe 40">
            <a:extLst>
              <a:ext uri="{FF2B5EF4-FFF2-40B4-BE49-F238E27FC236}">
                <a16:creationId xmlns:a16="http://schemas.microsoft.com/office/drawing/2014/main" id="{F221F0FE-7756-40AE-9547-038E379C55BB}"/>
              </a:ext>
            </a:extLst>
          </p:cNvPr>
          <p:cNvSpPr txBox="1"/>
          <p:nvPr/>
        </p:nvSpPr>
        <p:spPr>
          <a:xfrm>
            <a:off x="4144529" y="6132172"/>
            <a:ext cx="2436279" cy="430887"/>
          </a:xfrm>
          <a:prstGeom prst="rect">
            <a:avLst/>
          </a:prstGeom>
          <a:noFill/>
        </p:spPr>
        <p:txBody>
          <a:bodyPr wrap="square" rtlCol="0">
            <a:spAutoFit/>
          </a:bodyPr>
          <a:lstStyle/>
          <a:p>
            <a:r>
              <a:rPr lang="pl-PL" sz="2200" dirty="0">
                <a:latin typeface="Times New Roman" panose="02020603050405020304" pitchFamily="18" charset="0"/>
                <a:cs typeface="Times New Roman" panose="02020603050405020304" pitchFamily="18" charset="0"/>
              </a:rPr>
              <a:t>produkcja</a:t>
            </a:r>
          </a:p>
        </p:txBody>
      </p:sp>
      <p:sp>
        <p:nvSpPr>
          <p:cNvPr id="42" name="pole tekstowe 41">
            <a:extLst>
              <a:ext uri="{FF2B5EF4-FFF2-40B4-BE49-F238E27FC236}">
                <a16:creationId xmlns:a16="http://schemas.microsoft.com/office/drawing/2014/main" id="{E239A98B-4FF1-49D1-9DC8-40CCC4765D52}"/>
              </a:ext>
            </a:extLst>
          </p:cNvPr>
          <p:cNvSpPr txBox="1"/>
          <p:nvPr/>
        </p:nvSpPr>
        <p:spPr>
          <a:xfrm>
            <a:off x="1184261" y="3833530"/>
            <a:ext cx="2436279" cy="430887"/>
          </a:xfrm>
          <a:prstGeom prst="rect">
            <a:avLst/>
          </a:prstGeom>
          <a:noFill/>
        </p:spPr>
        <p:txBody>
          <a:bodyPr wrap="square" rtlCol="0">
            <a:spAutoFit/>
          </a:bodyPr>
          <a:lstStyle/>
          <a:p>
            <a:r>
              <a:rPr lang="pl-PL" sz="2200" dirty="0">
                <a:latin typeface="Times New Roman" panose="02020603050405020304" pitchFamily="18" charset="0"/>
                <a:cs typeface="Times New Roman" panose="02020603050405020304" pitchFamily="18" charset="0"/>
              </a:rPr>
              <a:t>cena</a:t>
            </a:r>
          </a:p>
        </p:txBody>
      </p:sp>
      <p:sp>
        <p:nvSpPr>
          <p:cNvPr id="43" name="pole tekstowe 42">
            <a:extLst>
              <a:ext uri="{FF2B5EF4-FFF2-40B4-BE49-F238E27FC236}">
                <a16:creationId xmlns:a16="http://schemas.microsoft.com/office/drawing/2014/main" id="{9E48F3AF-C692-44E2-9AFF-DD4CA947CCDA}"/>
              </a:ext>
            </a:extLst>
          </p:cNvPr>
          <p:cNvSpPr txBox="1"/>
          <p:nvPr/>
        </p:nvSpPr>
        <p:spPr>
          <a:xfrm>
            <a:off x="171649" y="1206662"/>
            <a:ext cx="8648177" cy="369332"/>
          </a:xfrm>
          <a:prstGeom prst="rect">
            <a:avLst/>
          </a:prstGeom>
          <a:solidFill>
            <a:srgbClr val="FFC000"/>
          </a:solidFill>
        </p:spPr>
        <p:txBody>
          <a:bodyPr wrap="square" rtlCol="0">
            <a:spAutoFit/>
          </a:bodyPr>
          <a:lstStyle/>
          <a:p>
            <a:r>
              <a:rPr lang="pl-PL" dirty="0"/>
              <a:t>Nieefektywność alokacji zasobów » pozytywne efekty </a:t>
            </a:r>
            <a:r>
              <a:rPr lang="pl-PL" dirty="0" err="1"/>
              <a:t>zewnętrzne»dobra</a:t>
            </a:r>
            <a:r>
              <a:rPr lang="pl-PL" dirty="0"/>
              <a:t> publiczne</a:t>
            </a:r>
          </a:p>
        </p:txBody>
      </p:sp>
      <p:sp>
        <p:nvSpPr>
          <p:cNvPr id="44" name="pole tekstowe 43">
            <a:extLst>
              <a:ext uri="{FF2B5EF4-FFF2-40B4-BE49-F238E27FC236}">
                <a16:creationId xmlns:a16="http://schemas.microsoft.com/office/drawing/2014/main" id="{E280E1B3-A7C6-4809-8A98-8A8A4FAA69E6}"/>
              </a:ext>
            </a:extLst>
          </p:cNvPr>
          <p:cNvSpPr txBox="1"/>
          <p:nvPr/>
        </p:nvSpPr>
        <p:spPr>
          <a:xfrm>
            <a:off x="123996" y="6580777"/>
            <a:ext cx="7488832" cy="246221"/>
          </a:xfrm>
          <a:prstGeom prst="rect">
            <a:avLst/>
          </a:prstGeom>
          <a:noFill/>
        </p:spPr>
        <p:txBody>
          <a:bodyPr wrap="square">
            <a:spAutoFit/>
          </a:bodyPr>
          <a:lstStyle/>
          <a:p>
            <a:r>
              <a:rPr lang="pl-PL" sz="1000" dirty="0" err="1"/>
              <a:t>Stiglitz</a:t>
            </a:r>
            <a:r>
              <a:rPr lang="pl-PL" sz="1000" dirty="0"/>
              <a:t> J. E., 2004: Ekonomia sektora publicznego, Wydawnictwo Naukowe PWN, Warszawa</a:t>
            </a:r>
            <a:r>
              <a:rPr lang="pl-PL" sz="1000" dirty="0">
                <a:latin typeface="Times New Roman" panose="02020603050405020304" pitchFamily="18" charset="0"/>
                <a:cs typeface="Times New Roman" panose="02020603050405020304" pitchFamily="18" charset="0"/>
              </a:rPr>
              <a:t>. </a:t>
            </a:r>
          </a:p>
        </p:txBody>
      </p:sp>
      <p:sp>
        <p:nvSpPr>
          <p:cNvPr id="34" name="pole tekstowe 33">
            <a:extLst>
              <a:ext uri="{FF2B5EF4-FFF2-40B4-BE49-F238E27FC236}">
                <a16:creationId xmlns:a16="http://schemas.microsoft.com/office/drawing/2014/main" id="{802CCA58-E2A2-40D0-BE22-F0E56F098663}"/>
              </a:ext>
            </a:extLst>
          </p:cNvPr>
          <p:cNvSpPr txBox="1"/>
          <p:nvPr/>
        </p:nvSpPr>
        <p:spPr>
          <a:xfrm>
            <a:off x="971600" y="274638"/>
            <a:ext cx="8003232" cy="553998"/>
          </a:xfrm>
          <a:prstGeom prst="rect">
            <a:avLst/>
          </a:prstGeom>
          <a:noFill/>
        </p:spPr>
        <p:txBody>
          <a:bodyPr wrap="square">
            <a:spAutoFit/>
          </a:bodyPr>
          <a:lstStyle/>
          <a:p>
            <a:r>
              <a:rPr lang="pl-PL" sz="3000" dirty="0">
                <a:solidFill>
                  <a:prstClr val="black"/>
                </a:solidFill>
                <a:latin typeface="Calibri"/>
                <a:ea typeface="+mj-ea"/>
                <a:cs typeface="+mj-cs"/>
              </a:rPr>
              <a:t>Dobra</a:t>
            </a:r>
            <a:r>
              <a:rPr kumimoji="0" lang="pl-PL" sz="3000" b="0" i="0" u="none" strike="noStrike" kern="1200" cap="none" spc="0" normalizeH="0" baseline="0" noProof="0" dirty="0">
                <a:ln>
                  <a:noFill/>
                </a:ln>
                <a:solidFill>
                  <a:prstClr val="black"/>
                </a:solidFill>
                <a:effectLst/>
                <a:uLnTx/>
                <a:uFillTx/>
                <a:latin typeface="Calibri"/>
                <a:ea typeface="+mj-ea"/>
                <a:cs typeface="+mj-cs"/>
              </a:rPr>
              <a:t> </a:t>
            </a:r>
            <a:r>
              <a:rPr kumimoji="0" lang="pl-PL" sz="3000" b="0" i="0" u="none" strike="noStrike" kern="1200" cap="none" spc="0" normalizeH="0" baseline="0" noProof="0" dirty="0" err="1">
                <a:ln>
                  <a:noFill/>
                </a:ln>
                <a:solidFill>
                  <a:prstClr val="black"/>
                </a:solidFill>
                <a:effectLst/>
                <a:uLnTx/>
                <a:uFillTx/>
                <a:latin typeface="Calibri"/>
                <a:ea typeface="+mj-ea"/>
                <a:cs typeface="+mj-cs"/>
              </a:rPr>
              <a:t>publiczne-nowa</a:t>
            </a:r>
            <a:r>
              <a:rPr kumimoji="0" lang="pl-PL" sz="3000" b="0" i="0" u="none" strike="noStrike" kern="1200" cap="none" spc="0" normalizeH="0" baseline="0" noProof="0" dirty="0">
                <a:ln>
                  <a:noFill/>
                </a:ln>
                <a:solidFill>
                  <a:prstClr val="black"/>
                </a:solidFill>
                <a:effectLst/>
                <a:uLnTx/>
                <a:uFillTx/>
                <a:latin typeface="Calibri"/>
                <a:ea typeface="+mj-ea"/>
                <a:cs typeface="+mj-cs"/>
              </a:rPr>
              <a:t> ekonomia instytucjonalna</a:t>
            </a:r>
            <a:endParaRPr lang="pl-PL" dirty="0"/>
          </a:p>
        </p:txBody>
      </p:sp>
      <p:sp>
        <p:nvSpPr>
          <p:cNvPr id="3" name="Nawias klamrowy zamykający 2">
            <a:extLst>
              <a:ext uri="{FF2B5EF4-FFF2-40B4-BE49-F238E27FC236}">
                <a16:creationId xmlns:a16="http://schemas.microsoft.com/office/drawing/2014/main" id="{6CA96938-139B-4863-8932-A4EEF020700A}"/>
              </a:ext>
            </a:extLst>
          </p:cNvPr>
          <p:cNvSpPr/>
          <p:nvPr/>
        </p:nvSpPr>
        <p:spPr>
          <a:xfrm rot="5400000">
            <a:off x="4547196" y="4259331"/>
            <a:ext cx="404602" cy="1085163"/>
          </a:xfrm>
          <a:prstGeom prst="rightBrace">
            <a:avLst>
              <a:gd name="adj1" fmla="val 8332"/>
              <a:gd name="adj2" fmla="val 50000"/>
            </a:avLst>
          </a:prstGeom>
          <a:ln w="38100">
            <a:solidFill>
              <a:schemeClr val="tx2">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l-PL"/>
          </a:p>
        </p:txBody>
      </p:sp>
    </p:spTree>
    <p:extLst>
      <p:ext uri="{BB962C8B-B14F-4D97-AF65-F5344CB8AC3E}">
        <p14:creationId xmlns:p14="http://schemas.microsoft.com/office/powerpoint/2010/main" val="40210413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E96280D-0FF3-4F85-B3E9-7861774341C5}"/>
              </a:ext>
            </a:extLst>
          </p:cNvPr>
          <p:cNvSpPr>
            <a:spLocks noGrp="1"/>
          </p:cNvSpPr>
          <p:nvPr>
            <p:ph type="title"/>
          </p:nvPr>
        </p:nvSpPr>
        <p:spPr>
          <a:xfrm>
            <a:off x="374478" y="-64774"/>
            <a:ext cx="8229600" cy="1143000"/>
          </a:xfrm>
        </p:spPr>
        <p:txBody>
          <a:bodyPr/>
          <a:lstStyle/>
          <a:p>
            <a:r>
              <a:rPr lang="pl-PL" dirty="0"/>
              <a:t>Rolnictwo a dobra publiczne </a:t>
            </a:r>
          </a:p>
        </p:txBody>
      </p:sp>
      <p:sp>
        <p:nvSpPr>
          <p:cNvPr id="3" name="Symbol zastępczy zawartości 2">
            <a:extLst>
              <a:ext uri="{FF2B5EF4-FFF2-40B4-BE49-F238E27FC236}">
                <a16:creationId xmlns:a16="http://schemas.microsoft.com/office/drawing/2014/main" id="{281D623D-4163-448F-AE58-902AB9AC02C6}"/>
              </a:ext>
            </a:extLst>
          </p:cNvPr>
          <p:cNvSpPr>
            <a:spLocks noGrp="1"/>
          </p:cNvSpPr>
          <p:nvPr>
            <p:ph idx="1"/>
          </p:nvPr>
        </p:nvSpPr>
        <p:spPr>
          <a:xfrm>
            <a:off x="7034" y="2003723"/>
            <a:ext cx="8964488" cy="4525963"/>
          </a:xfrm>
        </p:spPr>
        <p:txBody>
          <a:bodyPr/>
          <a:lstStyle/>
          <a:p>
            <a:r>
              <a:rPr lang="pl-PL" sz="2400" b="1" u="sng" dirty="0">
                <a:highlight>
                  <a:srgbClr val="FFFFFF"/>
                </a:highlight>
              </a:rPr>
              <a:t>Dobra środowiskowe</a:t>
            </a:r>
            <a:r>
              <a:rPr lang="pl-PL" sz="2400" dirty="0">
                <a:highlight>
                  <a:srgbClr val="FFFFFF"/>
                </a:highlight>
              </a:rPr>
              <a:t>, </a:t>
            </a:r>
            <a:r>
              <a:rPr lang="pl-PL" sz="2400" dirty="0"/>
              <a:t>do których można zaliczyć m.in: bioróżnorodność, pejzaż rolniczy, dobry stan gleb, właściwe stosunki wodne;</a:t>
            </a:r>
          </a:p>
          <a:p>
            <a:endParaRPr lang="pl-PL" sz="2400" dirty="0"/>
          </a:p>
          <a:p>
            <a:r>
              <a:rPr lang="pl-PL" sz="2400" b="1" dirty="0"/>
              <a:t>Dobra ekonomiczne</a:t>
            </a:r>
            <a:r>
              <a:rPr lang="pl-PL" sz="2400" dirty="0"/>
              <a:t>: bezpieczeństwo żywnościowe, bezpieczeństwo żywności, bezpieczeństwo energetyczne;</a:t>
            </a:r>
          </a:p>
          <a:p>
            <a:pPr marL="0" indent="0">
              <a:buNone/>
            </a:pPr>
            <a:endParaRPr lang="pl-PL" sz="2400" dirty="0"/>
          </a:p>
          <a:p>
            <a:r>
              <a:rPr lang="pl-PL" sz="2400" dirty="0"/>
              <a:t> </a:t>
            </a:r>
            <a:r>
              <a:rPr lang="pl-PL" sz="2400" b="1" dirty="0"/>
              <a:t>Dobra społeczno-kulturowe</a:t>
            </a:r>
            <a:r>
              <a:rPr lang="pl-PL" sz="2400" dirty="0"/>
              <a:t>: żywotność ekonomiczna i społeczna wsi, wzbogacanie kultury narodowej, kształtowanie tożsamości lokalnej, regionalnej i kulturowej.</a:t>
            </a:r>
          </a:p>
        </p:txBody>
      </p:sp>
      <p:sp>
        <p:nvSpPr>
          <p:cNvPr id="4" name="Symbol zastępczy numeru slajdu 3">
            <a:extLst>
              <a:ext uri="{FF2B5EF4-FFF2-40B4-BE49-F238E27FC236}">
                <a16:creationId xmlns:a16="http://schemas.microsoft.com/office/drawing/2014/main" id="{915ECC3F-C8E2-4478-A03E-1FA63D9BF4A4}"/>
              </a:ext>
            </a:extLst>
          </p:cNvPr>
          <p:cNvSpPr>
            <a:spLocks noGrp="1"/>
          </p:cNvSpPr>
          <p:nvPr>
            <p:ph type="sldNum" sz="quarter" idx="12"/>
          </p:nvPr>
        </p:nvSpPr>
        <p:spPr/>
        <p:txBody>
          <a:bodyPr/>
          <a:lstStyle/>
          <a:p>
            <a:pPr>
              <a:defRPr/>
            </a:pPr>
            <a:fld id="{E2A91A9D-8F58-4EAA-9C02-AF1BF534C9B7}" type="slidenum">
              <a:rPr lang="pl-PL" altLang="pl-PL" smtClean="0"/>
              <a:pPr>
                <a:defRPr/>
              </a:pPr>
              <a:t>13</a:t>
            </a:fld>
            <a:endParaRPr lang="pl-PL" altLang="pl-PL"/>
          </a:p>
        </p:txBody>
      </p:sp>
      <p:sp>
        <p:nvSpPr>
          <p:cNvPr id="6" name="pole tekstowe 5">
            <a:extLst>
              <a:ext uri="{FF2B5EF4-FFF2-40B4-BE49-F238E27FC236}">
                <a16:creationId xmlns:a16="http://schemas.microsoft.com/office/drawing/2014/main" id="{E5D7A064-E0DD-4C4C-A312-651A1759E26D}"/>
              </a:ext>
            </a:extLst>
          </p:cNvPr>
          <p:cNvSpPr txBox="1"/>
          <p:nvPr/>
        </p:nvSpPr>
        <p:spPr>
          <a:xfrm>
            <a:off x="7035" y="1310142"/>
            <a:ext cx="8964487" cy="461665"/>
          </a:xfrm>
          <a:prstGeom prst="rect">
            <a:avLst/>
          </a:prstGeom>
          <a:noFill/>
        </p:spPr>
        <p:txBody>
          <a:bodyPr wrap="square">
            <a:spAutoFit/>
          </a:bodyPr>
          <a:lstStyle/>
          <a:p>
            <a:r>
              <a:rPr lang="pl-PL" sz="2400" b="1" dirty="0"/>
              <a:t>Dobra publiczne dostarczane przez rolnictwo (</a:t>
            </a:r>
            <a:r>
              <a:rPr lang="pl-PL" sz="2400" b="1" dirty="0" err="1"/>
              <a:t>Wilkin</a:t>
            </a:r>
            <a:r>
              <a:rPr lang="pl-PL" sz="2400" b="1" dirty="0"/>
              <a:t> 2010):</a:t>
            </a:r>
          </a:p>
        </p:txBody>
      </p:sp>
      <p:sp>
        <p:nvSpPr>
          <p:cNvPr id="9" name="pole tekstowe 8">
            <a:extLst>
              <a:ext uri="{FF2B5EF4-FFF2-40B4-BE49-F238E27FC236}">
                <a16:creationId xmlns:a16="http://schemas.microsoft.com/office/drawing/2014/main" id="{F3F04C57-9421-4BB4-941F-11269D514A3B}"/>
              </a:ext>
            </a:extLst>
          </p:cNvPr>
          <p:cNvSpPr txBox="1"/>
          <p:nvPr/>
        </p:nvSpPr>
        <p:spPr>
          <a:xfrm>
            <a:off x="149322" y="6406575"/>
            <a:ext cx="8407515" cy="246221"/>
          </a:xfrm>
          <a:prstGeom prst="rect">
            <a:avLst/>
          </a:prstGeom>
          <a:noFill/>
        </p:spPr>
        <p:txBody>
          <a:bodyPr wrap="square">
            <a:spAutoFit/>
          </a:bodyPr>
          <a:lstStyle/>
          <a:p>
            <a:r>
              <a:rPr lang="pl-PL" sz="1000" dirty="0" err="1">
                <a:latin typeface="Times New Roman" panose="02020603050405020304" pitchFamily="18" charset="0"/>
                <a:cs typeface="Times New Roman" panose="02020603050405020304" pitchFamily="18" charset="0"/>
              </a:rPr>
              <a:t>Wilkin</a:t>
            </a:r>
            <a:r>
              <a:rPr lang="pl-PL" sz="1000" dirty="0">
                <a:latin typeface="Times New Roman" panose="02020603050405020304" pitchFamily="18" charset="0"/>
                <a:cs typeface="Times New Roman" panose="02020603050405020304" pitchFamily="18" charset="0"/>
              </a:rPr>
              <a:t>, J. (red.). 2010 . Wielofunkcyjność rolnictwa. Kierunki badań, podstawy metodologiczne i implikacje praktyczne. Warszawa: </a:t>
            </a:r>
            <a:r>
              <a:rPr lang="pl-PL" sz="1000" dirty="0" err="1">
                <a:latin typeface="Times New Roman" panose="02020603050405020304" pitchFamily="18" charset="0"/>
                <a:cs typeface="Times New Roman" panose="02020603050405020304" pitchFamily="18" charset="0"/>
              </a:rPr>
              <a:t>IRWiR</a:t>
            </a:r>
            <a:r>
              <a:rPr lang="pl-PL" sz="1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739561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numeru slajdu 3">
            <a:extLst>
              <a:ext uri="{FF2B5EF4-FFF2-40B4-BE49-F238E27FC236}">
                <a16:creationId xmlns:a16="http://schemas.microsoft.com/office/drawing/2014/main" id="{E63CB3FF-8421-4EE3-8347-81F5667D149B}"/>
              </a:ext>
            </a:extLst>
          </p:cNvPr>
          <p:cNvSpPr>
            <a:spLocks noGrp="1"/>
          </p:cNvSpPr>
          <p:nvPr>
            <p:ph type="sldNum" sz="quarter" idx="12"/>
          </p:nvPr>
        </p:nvSpPr>
        <p:spPr/>
        <p:txBody>
          <a:bodyPr/>
          <a:lstStyle/>
          <a:p>
            <a:pPr>
              <a:defRPr/>
            </a:pPr>
            <a:fld id="{E2A91A9D-8F58-4EAA-9C02-AF1BF534C9B7}" type="slidenum">
              <a:rPr lang="pl-PL" altLang="pl-PL" smtClean="0"/>
              <a:pPr>
                <a:defRPr/>
              </a:pPr>
              <a:t>14</a:t>
            </a:fld>
            <a:endParaRPr lang="pl-PL" altLang="pl-PL"/>
          </a:p>
        </p:txBody>
      </p:sp>
      <p:sp>
        <p:nvSpPr>
          <p:cNvPr id="6" name="pole tekstowe 5">
            <a:extLst>
              <a:ext uri="{FF2B5EF4-FFF2-40B4-BE49-F238E27FC236}">
                <a16:creationId xmlns:a16="http://schemas.microsoft.com/office/drawing/2014/main" id="{86224854-EC56-415D-ACC0-99BF0FD8A731}"/>
              </a:ext>
            </a:extLst>
          </p:cNvPr>
          <p:cNvSpPr txBox="1"/>
          <p:nvPr/>
        </p:nvSpPr>
        <p:spPr>
          <a:xfrm>
            <a:off x="164096" y="4164336"/>
            <a:ext cx="8136904" cy="830997"/>
          </a:xfrm>
          <a:prstGeom prst="rect">
            <a:avLst/>
          </a:prstGeom>
          <a:noFill/>
        </p:spPr>
        <p:txBody>
          <a:bodyPr wrap="square">
            <a:spAutoFit/>
          </a:bodyPr>
          <a:lstStyle/>
          <a:p>
            <a:r>
              <a:rPr lang="pl-PL" sz="1600" b="1" i="1" dirty="0">
                <a:latin typeface="Times New Roman" panose="02020603050405020304" pitchFamily="18" charset="0"/>
                <a:cs typeface="Times New Roman" panose="02020603050405020304" pitchFamily="18" charset="0"/>
              </a:rPr>
              <a:t>Najważniejszym</a:t>
            </a:r>
            <a:r>
              <a:rPr lang="pl-PL" sz="1600" i="1" dirty="0">
                <a:latin typeface="Times New Roman" panose="02020603050405020304" pitchFamily="18" charset="0"/>
                <a:cs typeface="Times New Roman" panose="02020603050405020304" pitchFamily="18" charset="0"/>
              </a:rPr>
              <a:t> dobrem publicznym uzależnionym od rolnictwa jest biologiczna różnorodność ekosystemów, których istnienie i trwałość jest efektem stosowanych praktyk rolniczych generujących różnorodne efekty zewnętrzne (Duer I.2010) </a:t>
            </a:r>
          </a:p>
        </p:txBody>
      </p:sp>
      <p:sp>
        <p:nvSpPr>
          <p:cNvPr id="8" name="pole tekstowe 7">
            <a:extLst>
              <a:ext uri="{FF2B5EF4-FFF2-40B4-BE49-F238E27FC236}">
                <a16:creationId xmlns:a16="http://schemas.microsoft.com/office/drawing/2014/main" id="{A2899E7D-34F5-45AE-9E4D-2EC0EEB0CF39}"/>
              </a:ext>
            </a:extLst>
          </p:cNvPr>
          <p:cNvSpPr txBox="1"/>
          <p:nvPr/>
        </p:nvSpPr>
        <p:spPr>
          <a:xfrm>
            <a:off x="193076" y="6049425"/>
            <a:ext cx="7200800" cy="400110"/>
          </a:xfrm>
          <a:prstGeom prst="rect">
            <a:avLst/>
          </a:prstGeom>
          <a:noFill/>
        </p:spPr>
        <p:txBody>
          <a:bodyPr wrap="square">
            <a:spAutoFit/>
          </a:bodyPr>
          <a:lstStyle/>
          <a:p>
            <a:r>
              <a:rPr lang="pl-PL" sz="1000" dirty="0">
                <a:latin typeface="Times New Roman" panose="02020603050405020304" pitchFamily="18" charset="0"/>
                <a:cs typeface="Times New Roman" panose="02020603050405020304" pitchFamily="18" charset="0"/>
              </a:rPr>
              <a:t>Duer I. 2010. Dobra publiczne użytkowane i dostarczane przez rolnictwo wspierane w ramach Programu Rozwoju Obszarów Wiejskich, Studia i Raporty IUNG-PIB, zeszyt 21.</a:t>
            </a:r>
          </a:p>
        </p:txBody>
      </p:sp>
      <p:sp>
        <p:nvSpPr>
          <p:cNvPr id="15" name="pole tekstowe 14">
            <a:extLst>
              <a:ext uri="{FF2B5EF4-FFF2-40B4-BE49-F238E27FC236}">
                <a16:creationId xmlns:a16="http://schemas.microsoft.com/office/drawing/2014/main" id="{4AC3B82D-CB08-4DDC-A1D9-A688ADEE456A}"/>
              </a:ext>
            </a:extLst>
          </p:cNvPr>
          <p:cNvSpPr txBox="1"/>
          <p:nvPr/>
        </p:nvSpPr>
        <p:spPr>
          <a:xfrm>
            <a:off x="215516" y="688785"/>
            <a:ext cx="8064896" cy="584775"/>
          </a:xfrm>
          <a:prstGeom prst="rect">
            <a:avLst/>
          </a:prstGeom>
          <a:noFill/>
        </p:spPr>
        <p:txBody>
          <a:bodyPr wrap="square">
            <a:spAutoFit/>
          </a:bodyPr>
          <a:lstStyle/>
          <a:p>
            <a:r>
              <a:rPr lang="pl-PL" sz="1600" b="1" i="1" dirty="0">
                <a:latin typeface="Times New Roman" panose="02020603050405020304" pitchFamily="18" charset="0"/>
                <a:cs typeface="Times New Roman" panose="02020603050405020304" pitchFamily="18" charset="0"/>
              </a:rPr>
              <a:t>Dobra publiczne</a:t>
            </a:r>
            <a:r>
              <a:rPr lang="pl-PL" sz="1600" i="1" dirty="0">
                <a:latin typeface="Times New Roman" panose="02020603050405020304" pitchFamily="18" charset="0"/>
                <a:cs typeface="Times New Roman" panose="02020603050405020304" pitchFamily="18" charset="0"/>
              </a:rPr>
              <a:t> wiążą się w istotny sposób z rolnictwem i polityką jego finansowego wsparcia. (Czyżewski </a:t>
            </a:r>
            <a:r>
              <a:rPr lang="pl-PL" sz="1600" i="1" dirty="0" err="1">
                <a:latin typeface="Times New Roman" panose="02020603050405020304" pitchFamily="18" charset="0"/>
                <a:cs typeface="Times New Roman" panose="02020603050405020304" pitchFamily="18" charset="0"/>
              </a:rPr>
              <a:t>A.Kułyk</a:t>
            </a:r>
            <a:r>
              <a:rPr lang="pl-PL" sz="1600" i="1" dirty="0">
                <a:latin typeface="Times New Roman" panose="02020603050405020304" pitchFamily="18" charset="0"/>
                <a:cs typeface="Times New Roman" panose="02020603050405020304" pitchFamily="18" charset="0"/>
              </a:rPr>
              <a:t> P.2015)</a:t>
            </a:r>
          </a:p>
        </p:txBody>
      </p:sp>
      <p:sp>
        <p:nvSpPr>
          <p:cNvPr id="16" name="pole tekstowe 15">
            <a:extLst>
              <a:ext uri="{FF2B5EF4-FFF2-40B4-BE49-F238E27FC236}">
                <a16:creationId xmlns:a16="http://schemas.microsoft.com/office/drawing/2014/main" id="{91964E4A-AA03-475F-9B2D-65C651964B49}"/>
              </a:ext>
            </a:extLst>
          </p:cNvPr>
          <p:cNvSpPr txBox="1"/>
          <p:nvPr/>
        </p:nvSpPr>
        <p:spPr>
          <a:xfrm>
            <a:off x="208346" y="4980543"/>
            <a:ext cx="8048404" cy="400110"/>
          </a:xfrm>
          <a:prstGeom prst="rect">
            <a:avLst/>
          </a:prstGeom>
          <a:noFill/>
        </p:spPr>
        <p:txBody>
          <a:bodyPr wrap="square">
            <a:spAutoFit/>
          </a:bodyPr>
          <a:lstStyle/>
          <a:p>
            <a:r>
              <a:rPr lang="pl-PL" sz="1000" dirty="0">
                <a:latin typeface="Times New Roman" panose="02020603050405020304" pitchFamily="18" charset="0"/>
                <a:cs typeface="Times New Roman" panose="02020603050405020304" pitchFamily="18" charset="0"/>
              </a:rPr>
              <a:t>Czyżewski A. </a:t>
            </a:r>
            <a:r>
              <a:rPr lang="pl-PL" sz="1000" dirty="0" err="1">
                <a:latin typeface="Times New Roman" panose="02020603050405020304" pitchFamily="18" charset="0"/>
                <a:cs typeface="Times New Roman" panose="02020603050405020304" pitchFamily="18" charset="0"/>
              </a:rPr>
              <a:t>Kułyk</a:t>
            </a:r>
            <a:r>
              <a:rPr lang="pl-PL" sz="1000" dirty="0">
                <a:latin typeface="Times New Roman" panose="02020603050405020304" pitchFamily="18" charset="0"/>
                <a:cs typeface="Times New Roman" panose="02020603050405020304" pitchFamily="18" charset="0"/>
              </a:rPr>
              <a:t> P. 2015.Dobra publiczne w rolnictwie Unii Europejskiej. Społeczne znaczenie i finansowanie. </a:t>
            </a:r>
            <a:r>
              <a:rPr lang="pl-PL" sz="1000" dirty="0" err="1">
                <a:latin typeface="Times New Roman" panose="02020603050405020304" pitchFamily="18" charset="0"/>
                <a:cs typeface="Times New Roman" panose="02020603050405020304" pitchFamily="18" charset="0"/>
              </a:rPr>
              <a:t>Economic</a:t>
            </a:r>
            <a:r>
              <a:rPr lang="pl-PL" sz="1000" dirty="0">
                <a:latin typeface="Times New Roman" panose="02020603050405020304" pitchFamily="18" charset="0"/>
                <a:cs typeface="Times New Roman" panose="02020603050405020304" pitchFamily="18" charset="0"/>
              </a:rPr>
              <a:t> and </a:t>
            </a:r>
            <a:r>
              <a:rPr lang="pl-PL" sz="1000" dirty="0" err="1">
                <a:latin typeface="Times New Roman" panose="02020603050405020304" pitchFamily="18" charset="0"/>
                <a:cs typeface="Times New Roman" panose="02020603050405020304" pitchFamily="18" charset="0"/>
              </a:rPr>
              <a:t>Regional</a:t>
            </a:r>
            <a:r>
              <a:rPr lang="pl-PL" sz="1000" dirty="0">
                <a:latin typeface="Times New Roman" panose="02020603050405020304" pitchFamily="18" charset="0"/>
                <a:cs typeface="Times New Roman" panose="02020603050405020304" pitchFamily="18" charset="0"/>
              </a:rPr>
              <a:t> </a:t>
            </a:r>
            <a:r>
              <a:rPr lang="pl-PL" sz="1000" dirty="0" err="1">
                <a:latin typeface="Times New Roman" panose="02020603050405020304" pitchFamily="18" charset="0"/>
                <a:cs typeface="Times New Roman" panose="02020603050405020304" pitchFamily="18" charset="0"/>
              </a:rPr>
              <a:t>Studies</a:t>
            </a:r>
            <a:r>
              <a:rPr lang="pl-PL" sz="1000" dirty="0">
                <a:latin typeface="Times New Roman" panose="02020603050405020304" pitchFamily="18" charset="0"/>
                <a:cs typeface="Times New Roman" panose="02020603050405020304" pitchFamily="18" charset="0"/>
              </a:rPr>
              <a:t>, vol.8., no.1 </a:t>
            </a:r>
          </a:p>
        </p:txBody>
      </p:sp>
      <p:sp>
        <p:nvSpPr>
          <p:cNvPr id="18" name="pole tekstowe 17">
            <a:extLst>
              <a:ext uri="{FF2B5EF4-FFF2-40B4-BE49-F238E27FC236}">
                <a16:creationId xmlns:a16="http://schemas.microsoft.com/office/drawing/2014/main" id="{F68ADAD0-4912-4400-858F-FFCA88C1997C}"/>
              </a:ext>
            </a:extLst>
          </p:cNvPr>
          <p:cNvSpPr txBox="1"/>
          <p:nvPr/>
        </p:nvSpPr>
        <p:spPr>
          <a:xfrm>
            <a:off x="265860" y="1263423"/>
            <a:ext cx="7962056" cy="1323439"/>
          </a:xfrm>
          <a:prstGeom prst="rect">
            <a:avLst/>
          </a:prstGeom>
          <a:noFill/>
        </p:spPr>
        <p:txBody>
          <a:bodyPr wrap="square">
            <a:spAutoFit/>
          </a:bodyPr>
          <a:lstStyle/>
          <a:p>
            <a:r>
              <a:rPr lang="pl-PL" sz="1600" b="1" i="1" dirty="0">
                <a:latin typeface="Times New Roman" panose="02020603050405020304" pitchFamily="18" charset="0"/>
                <a:cs typeface="Times New Roman" panose="02020603050405020304" pitchFamily="18" charset="0"/>
              </a:rPr>
              <a:t>Niektóre z dóbr </a:t>
            </a:r>
            <a:r>
              <a:rPr lang="pl-PL" sz="1600" i="1" dirty="0">
                <a:latin typeface="Times New Roman" panose="02020603050405020304" pitchFamily="18" charset="0"/>
                <a:cs typeface="Times New Roman" panose="02020603050405020304" pitchFamily="18" charset="0"/>
              </a:rPr>
              <a:t>dostarczanych przez rolników, w związku z prowadzoną przez nich działalnością produkcyjną na obszarach wiejskich, mają charakter dóbr publicznych. Są one wykorzystywane przez całość społeczeństwa, a ich konsumpcja nie jest związana z koniecznością ponoszenia opłat przez osoby z nich korzystające (Czyżewski A., </a:t>
            </a:r>
            <a:r>
              <a:rPr lang="pl-PL" sz="1600" i="1" dirty="0" err="1">
                <a:latin typeface="Times New Roman" panose="02020603050405020304" pitchFamily="18" charset="0"/>
                <a:cs typeface="Times New Roman" panose="02020603050405020304" pitchFamily="18" charset="0"/>
              </a:rPr>
              <a:t>Smędzik</a:t>
            </a:r>
            <a:r>
              <a:rPr lang="pl-PL" sz="1600" i="1" dirty="0">
                <a:latin typeface="Times New Roman" panose="02020603050405020304" pitchFamily="18" charset="0"/>
                <a:cs typeface="Times New Roman" panose="02020603050405020304" pitchFamily="18" charset="0"/>
              </a:rPr>
              <a:t>-Ambroży 2017) </a:t>
            </a:r>
          </a:p>
        </p:txBody>
      </p:sp>
      <p:sp>
        <p:nvSpPr>
          <p:cNvPr id="19" name="pole tekstowe 18">
            <a:extLst>
              <a:ext uri="{FF2B5EF4-FFF2-40B4-BE49-F238E27FC236}">
                <a16:creationId xmlns:a16="http://schemas.microsoft.com/office/drawing/2014/main" id="{6FEBDC25-7C99-4BF2-A438-BBEC2E2D1407}"/>
              </a:ext>
            </a:extLst>
          </p:cNvPr>
          <p:cNvSpPr txBox="1"/>
          <p:nvPr/>
        </p:nvSpPr>
        <p:spPr>
          <a:xfrm>
            <a:off x="196375" y="5303884"/>
            <a:ext cx="8048404" cy="400110"/>
          </a:xfrm>
          <a:prstGeom prst="rect">
            <a:avLst/>
          </a:prstGeom>
          <a:noFill/>
        </p:spPr>
        <p:txBody>
          <a:bodyPr wrap="square">
            <a:spAutoFit/>
          </a:bodyPr>
          <a:lstStyle/>
          <a:p>
            <a:r>
              <a:rPr lang="pl-PL" sz="1000" dirty="0">
                <a:latin typeface="Times New Roman" panose="02020603050405020304" pitchFamily="18" charset="0"/>
                <a:cs typeface="Times New Roman" panose="02020603050405020304" pitchFamily="18" charset="0"/>
              </a:rPr>
              <a:t>Czyżewski A. </a:t>
            </a:r>
            <a:r>
              <a:rPr lang="pl-PL" sz="1000" dirty="0" err="1">
                <a:latin typeface="Times New Roman" panose="02020603050405020304" pitchFamily="18" charset="0"/>
                <a:cs typeface="Times New Roman" panose="02020603050405020304" pitchFamily="18" charset="0"/>
              </a:rPr>
              <a:t>Smędzik</a:t>
            </a:r>
            <a:r>
              <a:rPr lang="pl-PL" sz="1000" dirty="0">
                <a:latin typeface="Times New Roman" panose="02020603050405020304" pitchFamily="18" charset="0"/>
                <a:cs typeface="Times New Roman" panose="02020603050405020304" pitchFamily="18" charset="0"/>
              </a:rPr>
              <a:t>, Ambroży 2017. Dopłaty do dóbr publicznych w rolnictwie indywidualnym w Polsce po integracji z </a:t>
            </a:r>
            <a:r>
              <a:rPr lang="pl-PL" sz="1000" dirty="0" err="1">
                <a:latin typeface="Times New Roman" panose="02020603050405020304" pitchFamily="18" charset="0"/>
                <a:cs typeface="Times New Roman" panose="02020603050405020304" pitchFamily="18" charset="0"/>
              </a:rPr>
              <a:t>UE.Prace</a:t>
            </a:r>
            <a:r>
              <a:rPr lang="pl-PL" sz="1000" dirty="0">
                <a:latin typeface="Times New Roman" panose="02020603050405020304" pitchFamily="18" charset="0"/>
                <a:cs typeface="Times New Roman" panose="02020603050405020304" pitchFamily="18" charset="0"/>
              </a:rPr>
              <a:t> Naukowe Uniwersytetu Ekonomicznego we Wrocławiu. nr 291</a:t>
            </a:r>
          </a:p>
        </p:txBody>
      </p:sp>
      <p:sp>
        <p:nvSpPr>
          <p:cNvPr id="21" name="pole tekstowe 20">
            <a:extLst>
              <a:ext uri="{FF2B5EF4-FFF2-40B4-BE49-F238E27FC236}">
                <a16:creationId xmlns:a16="http://schemas.microsoft.com/office/drawing/2014/main" id="{6D57B250-8824-490C-ACDC-ED563321E83A}"/>
              </a:ext>
            </a:extLst>
          </p:cNvPr>
          <p:cNvSpPr txBox="1"/>
          <p:nvPr/>
        </p:nvSpPr>
        <p:spPr>
          <a:xfrm>
            <a:off x="238039" y="2652605"/>
            <a:ext cx="8403798" cy="830997"/>
          </a:xfrm>
          <a:prstGeom prst="rect">
            <a:avLst/>
          </a:prstGeom>
          <a:noFill/>
        </p:spPr>
        <p:txBody>
          <a:bodyPr wrap="square">
            <a:spAutoFit/>
          </a:bodyPr>
          <a:lstStyle/>
          <a:p>
            <a:r>
              <a:rPr lang="pl-PL" sz="1600" b="1" i="1" dirty="0">
                <a:latin typeface="Times New Roman" panose="02020603050405020304" pitchFamily="18" charset="0"/>
                <a:cs typeface="Times New Roman" panose="02020603050405020304" pitchFamily="18" charset="0"/>
              </a:rPr>
              <a:t>Rolnictwo</a:t>
            </a:r>
            <a:r>
              <a:rPr lang="pl-PL" sz="1600" i="1" dirty="0">
                <a:latin typeface="Times New Roman" panose="02020603050405020304" pitchFamily="18" charset="0"/>
                <a:cs typeface="Times New Roman" panose="02020603050405020304" pitchFamily="18" charset="0"/>
              </a:rPr>
              <a:t> związane wspólnotą niektórych zasobów naturalnych, swoją działalnością  produkcyjną może przyczyniać się do utrzymywania i powstawania dóbr publicznych, np. wiejski krajobraz, tradycje kulturowe, bezpieczeństwo żywnościowe, specyfika mikroklimatu (Wiśniewska J. 2009)</a:t>
            </a:r>
          </a:p>
        </p:txBody>
      </p:sp>
      <p:sp>
        <p:nvSpPr>
          <p:cNvPr id="22" name="pole tekstowe 21">
            <a:extLst>
              <a:ext uri="{FF2B5EF4-FFF2-40B4-BE49-F238E27FC236}">
                <a16:creationId xmlns:a16="http://schemas.microsoft.com/office/drawing/2014/main" id="{2EDCBC63-F083-44C9-B2E3-F8E11EEB09FD}"/>
              </a:ext>
            </a:extLst>
          </p:cNvPr>
          <p:cNvSpPr txBox="1"/>
          <p:nvPr/>
        </p:nvSpPr>
        <p:spPr>
          <a:xfrm>
            <a:off x="208346" y="5689204"/>
            <a:ext cx="8048404" cy="400110"/>
          </a:xfrm>
          <a:prstGeom prst="rect">
            <a:avLst/>
          </a:prstGeom>
          <a:noFill/>
        </p:spPr>
        <p:txBody>
          <a:bodyPr wrap="square">
            <a:spAutoFit/>
          </a:bodyPr>
          <a:lstStyle/>
          <a:p>
            <a:r>
              <a:rPr lang="pl-PL" sz="1000" dirty="0">
                <a:latin typeface="Times New Roman" panose="02020603050405020304" pitchFamily="18" charset="0"/>
                <a:cs typeface="Times New Roman" panose="02020603050405020304" pitchFamily="18" charset="0"/>
              </a:rPr>
              <a:t>Wiśniewska J.2009. Zrównoważone rolnictwo w świetle teorii dóbr publicznych i nowej ekonomii instytucjonalnej. Roczniki Naukowe SERIA, tom XI, zeszyt 1.</a:t>
            </a:r>
          </a:p>
        </p:txBody>
      </p:sp>
      <p:sp>
        <p:nvSpPr>
          <p:cNvPr id="17" name="pole tekstowe 16">
            <a:extLst>
              <a:ext uri="{FF2B5EF4-FFF2-40B4-BE49-F238E27FC236}">
                <a16:creationId xmlns:a16="http://schemas.microsoft.com/office/drawing/2014/main" id="{28C2FFE6-D3C1-4D1E-92F2-5D7781139D19}"/>
              </a:ext>
            </a:extLst>
          </p:cNvPr>
          <p:cNvSpPr txBox="1"/>
          <p:nvPr/>
        </p:nvSpPr>
        <p:spPr>
          <a:xfrm>
            <a:off x="1043608" y="-25298"/>
            <a:ext cx="8465879" cy="769441"/>
          </a:xfrm>
          <a:prstGeom prst="rect">
            <a:avLst/>
          </a:prstGeom>
          <a:noFill/>
        </p:spPr>
        <p:txBody>
          <a:bodyPr wrap="square">
            <a:spAutoFit/>
          </a:bodyPr>
          <a:lstStyle/>
          <a:p>
            <a:r>
              <a:rPr kumimoji="0" lang="pl-PL" sz="4400" b="0" i="0" u="none" strike="noStrike" kern="1200" cap="none" spc="0" normalizeH="0" baseline="0" noProof="0" dirty="0">
                <a:ln>
                  <a:noFill/>
                </a:ln>
                <a:solidFill>
                  <a:prstClr val="black"/>
                </a:solidFill>
                <a:effectLst/>
                <a:uLnTx/>
                <a:uFillTx/>
                <a:latin typeface="Calibri"/>
                <a:ea typeface="+mj-ea"/>
                <a:cs typeface="+mj-cs"/>
              </a:rPr>
              <a:t>Rolnictwo a dobra publiczne </a:t>
            </a:r>
            <a:endParaRPr lang="pl-PL" dirty="0"/>
          </a:p>
        </p:txBody>
      </p:sp>
      <p:sp>
        <p:nvSpPr>
          <p:cNvPr id="13" name="pole tekstowe 12">
            <a:extLst>
              <a:ext uri="{FF2B5EF4-FFF2-40B4-BE49-F238E27FC236}">
                <a16:creationId xmlns:a16="http://schemas.microsoft.com/office/drawing/2014/main" id="{D5300356-5734-4E21-A2C8-FEC9F8405CA0}"/>
              </a:ext>
            </a:extLst>
          </p:cNvPr>
          <p:cNvSpPr txBox="1"/>
          <p:nvPr/>
        </p:nvSpPr>
        <p:spPr>
          <a:xfrm>
            <a:off x="171681" y="3585142"/>
            <a:ext cx="8156702" cy="584775"/>
          </a:xfrm>
          <a:prstGeom prst="rect">
            <a:avLst/>
          </a:prstGeom>
          <a:noFill/>
        </p:spPr>
        <p:txBody>
          <a:bodyPr wrap="square">
            <a:spAutoFit/>
          </a:bodyPr>
          <a:lstStyle/>
          <a:p>
            <a:r>
              <a:rPr lang="pl-PL" sz="1600" b="1" i="1" dirty="0">
                <a:latin typeface="Times New Roman" panose="02020603050405020304" pitchFamily="18" charset="0"/>
                <a:cs typeface="Times New Roman" panose="02020603050405020304" pitchFamily="18" charset="0"/>
              </a:rPr>
              <a:t>Rolnictwo</a:t>
            </a:r>
            <a:r>
              <a:rPr lang="pl-PL" sz="1600" i="1" dirty="0">
                <a:latin typeface="Times New Roman" panose="02020603050405020304" pitchFamily="18" charset="0"/>
                <a:cs typeface="Times New Roman" panose="02020603050405020304" pitchFamily="18" charset="0"/>
              </a:rPr>
              <a:t> ze względu na bezpośrednie związki z naturą jest postrzegane jako potencjalne źródło wielu dóbr publicznych (Harasim A.2015)</a:t>
            </a:r>
          </a:p>
        </p:txBody>
      </p:sp>
      <p:sp>
        <p:nvSpPr>
          <p:cNvPr id="20" name="pole tekstowe 19">
            <a:extLst>
              <a:ext uri="{FF2B5EF4-FFF2-40B4-BE49-F238E27FC236}">
                <a16:creationId xmlns:a16="http://schemas.microsoft.com/office/drawing/2014/main" id="{E33BE76E-7E92-4E40-AEDD-24C3501926EE}"/>
              </a:ext>
            </a:extLst>
          </p:cNvPr>
          <p:cNvSpPr txBox="1"/>
          <p:nvPr/>
        </p:nvSpPr>
        <p:spPr>
          <a:xfrm>
            <a:off x="196337" y="6432131"/>
            <a:ext cx="4753428" cy="40011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pl-PL" sz="1000" dirty="0">
                <a:solidFill>
                  <a:prstClr val="black"/>
                </a:solidFill>
                <a:latin typeface="Times New Roman" panose="02020603050405020304" pitchFamily="18" charset="0"/>
                <a:cs typeface="Times New Roman" panose="02020603050405020304" pitchFamily="18" charset="0"/>
              </a:rPr>
              <a:t>Harasim A.2015. Zagadnienie dóbr publicznych związanych z rolnictwem i obszarami wiejskimi. Studia i Raporty IUNG-PIB, Zeszyt 41. </a:t>
            </a:r>
            <a:endParaRPr kumimoji="0" lang="pl-PL"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280343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74A42F9-965E-4162-B958-B47393C8C7C1}"/>
              </a:ext>
            </a:extLst>
          </p:cNvPr>
          <p:cNvSpPr>
            <a:spLocks noGrp="1"/>
          </p:cNvSpPr>
          <p:nvPr>
            <p:ph type="title"/>
          </p:nvPr>
        </p:nvSpPr>
        <p:spPr/>
        <p:txBody>
          <a:bodyPr/>
          <a:lstStyle/>
          <a:p>
            <a:endParaRPr lang="pl-PL"/>
          </a:p>
        </p:txBody>
      </p:sp>
      <p:sp>
        <p:nvSpPr>
          <p:cNvPr id="4" name="Symbol zastępczy numeru slajdu 3">
            <a:extLst>
              <a:ext uri="{FF2B5EF4-FFF2-40B4-BE49-F238E27FC236}">
                <a16:creationId xmlns:a16="http://schemas.microsoft.com/office/drawing/2014/main" id="{1DA45C7F-2E58-4DF0-A87D-17A12D962D18}"/>
              </a:ext>
            </a:extLst>
          </p:cNvPr>
          <p:cNvSpPr>
            <a:spLocks noGrp="1"/>
          </p:cNvSpPr>
          <p:nvPr>
            <p:ph type="sldNum" sz="quarter" idx="12"/>
          </p:nvPr>
        </p:nvSpPr>
        <p:spPr/>
        <p:txBody>
          <a:bodyPr/>
          <a:lstStyle/>
          <a:p>
            <a:pPr>
              <a:defRPr/>
            </a:pPr>
            <a:fld id="{E2A91A9D-8F58-4EAA-9C02-AF1BF534C9B7}" type="slidenum">
              <a:rPr lang="pl-PL" altLang="pl-PL" smtClean="0"/>
              <a:pPr>
                <a:defRPr/>
              </a:pPr>
              <a:t>15</a:t>
            </a:fld>
            <a:endParaRPr lang="pl-PL" altLang="pl-PL"/>
          </a:p>
        </p:txBody>
      </p:sp>
      <p:graphicFrame>
        <p:nvGraphicFramePr>
          <p:cNvPr id="10" name="Tabela 10">
            <a:extLst>
              <a:ext uri="{FF2B5EF4-FFF2-40B4-BE49-F238E27FC236}">
                <a16:creationId xmlns:a16="http://schemas.microsoft.com/office/drawing/2014/main" id="{60A5B410-E201-41FC-90E8-8455D1C55DFB}"/>
              </a:ext>
            </a:extLst>
          </p:cNvPr>
          <p:cNvGraphicFramePr>
            <a:graphicFrameLocks noGrp="1"/>
          </p:cNvGraphicFramePr>
          <p:nvPr>
            <p:ph idx="1"/>
            <p:extLst>
              <p:ext uri="{D42A27DB-BD31-4B8C-83A1-F6EECF244321}">
                <p14:modId xmlns:p14="http://schemas.microsoft.com/office/powerpoint/2010/main" val="4121116575"/>
              </p:ext>
            </p:extLst>
          </p:nvPr>
        </p:nvGraphicFramePr>
        <p:xfrm>
          <a:off x="66327" y="1410699"/>
          <a:ext cx="9011345" cy="4450080"/>
        </p:xfrm>
        <a:graphic>
          <a:graphicData uri="http://schemas.openxmlformats.org/drawingml/2006/table">
            <a:tbl>
              <a:tblPr firstRow="1" bandRow="1">
                <a:tableStyleId>{5940675A-B579-460E-94D1-54222C63F5DA}</a:tableStyleId>
              </a:tblPr>
              <a:tblGrid>
                <a:gridCol w="2633465">
                  <a:extLst>
                    <a:ext uri="{9D8B030D-6E8A-4147-A177-3AD203B41FA5}">
                      <a16:colId xmlns:a16="http://schemas.microsoft.com/office/drawing/2014/main" val="1525840575"/>
                    </a:ext>
                  </a:extLst>
                </a:gridCol>
                <a:gridCol w="1951056">
                  <a:extLst>
                    <a:ext uri="{9D8B030D-6E8A-4147-A177-3AD203B41FA5}">
                      <a16:colId xmlns:a16="http://schemas.microsoft.com/office/drawing/2014/main" val="79557606"/>
                    </a:ext>
                  </a:extLst>
                </a:gridCol>
                <a:gridCol w="1892356">
                  <a:extLst>
                    <a:ext uri="{9D8B030D-6E8A-4147-A177-3AD203B41FA5}">
                      <a16:colId xmlns:a16="http://schemas.microsoft.com/office/drawing/2014/main" val="582458242"/>
                    </a:ext>
                  </a:extLst>
                </a:gridCol>
                <a:gridCol w="2534468">
                  <a:extLst>
                    <a:ext uri="{9D8B030D-6E8A-4147-A177-3AD203B41FA5}">
                      <a16:colId xmlns:a16="http://schemas.microsoft.com/office/drawing/2014/main" val="286187838"/>
                    </a:ext>
                  </a:extLst>
                </a:gridCol>
              </a:tblGrid>
              <a:tr h="370840">
                <a:tc gridSpan="4">
                  <a:txBody>
                    <a:bodyPr/>
                    <a:lstStyle/>
                    <a:p>
                      <a:pPr algn="ctr"/>
                      <a:r>
                        <a:rPr lang="pl-PL" sz="2000" b="1" dirty="0">
                          <a:latin typeface="Times New Roman" panose="02020603050405020304" pitchFamily="18" charset="0"/>
                          <a:cs typeface="Times New Roman" panose="02020603050405020304" pitchFamily="18" charset="0"/>
                        </a:rPr>
                        <a:t>Stopień dostępności dóbr przez </a:t>
                      </a:r>
                      <a:r>
                        <a:rPr lang="pl-PL" sz="2000" b="1" dirty="0" err="1">
                          <a:latin typeface="Times New Roman" panose="02020603050405020304" pitchFamily="18" charset="0"/>
                          <a:cs typeface="Times New Roman" panose="02020603050405020304" pitchFamily="18" charset="0"/>
                        </a:rPr>
                        <a:t>społezeństwo</a:t>
                      </a:r>
                      <a:endParaRPr lang="pl-PL" sz="2000" b="1" dirty="0">
                        <a:latin typeface="Times New Roman" panose="02020603050405020304" pitchFamily="18" charset="0"/>
                        <a:cs typeface="Times New Roman" panose="02020603050405020304" pitchFamily="18" charset="0"/>
                      </a:endParaRPr>
                    </a:p>
                  </a:txBody>
                  <a:tcPr>
                    <a:solidFill>
                      <a:schemeClr val="accent3">
                        <a:lumMod val="40000"/>
                        <a:lumOff val="60000"/>
                      </a:schemeClr>
                    </a:solidFill>
                  </a:tcPr>
                </a:tc>
                <a:tc hMerge="1">
                  <a:txBody>
                    <a:bodyPr/>
                    <a:lstStyle/>
                    <a:p>
                      <a:endParaRPr lang="pl-PL" dirty="0"/>
                    </a:p>
                  </a:txBody>
                  <a:tcPr/>
                </a:tc>
                <a:tc hMerge="1">
                  <a:txBody>
                    <a:bodyPr/>
                    <a:lstStyle/>
                    <a:p>
                      <a:endParaRPr lang="pl-PL" dirty="0"/>
                    </a:p>
                  </a:txBody>
                  <a:tcPr/>
                </a:tc>
                <a:tc hMerge="1">
                  <a:txBody>
                    <a:bodyPr/>
                    <a:lstStyle/>
                    <a:p>
                      <a:endParaRPr lang="pl-PL" dirty="0"/>
                    </a:p>
                  </a:txBody>
                  <a:tcPr/>
                </a:tc>
                <a:extLst>
                  <a:ext uri="{0D108BD9-81ED-4DB2-BD59-A6C34878D82A}">
                    <a16:rowId xmlns:a16="http://schemas.microsoft.com/office/drawing/2014/main" val="3804086129"/>
                  </a:ext>
                </a:extLst>
              </a:tr>
              <a:tr h="370840">
                <a:tc>
                  <a:txBody>
                    <a:bodyPr/>
                    <a:lstStyle/>
                    <a:p>
                      <a:pPr algn="ctr"/>
                      <a:r>
                        <a:rPr lang="pl-PL" sz="2000" b="1" dirty="0">
                          <a:latin typeface="Times New Roman" panose="02020603050405020304" pitchFamily="18" charset="0"/>
                          <a:cs typeface="Times New Roman" panose="02020603050405020304" pitchFamily="18" charset="0"/>
                        </a:rPr>
                        <a:t>niski</a:t>
                      </a:r>
                    </a:p>
                  </a:txBody>
                  <a:tcPr>
                    <a:solidFill>
                      <a:schemeClr val="accent3">
                        <a:lumMod val="40000"/>
                        <a:lumOff val="60000"/>
                      </a:schemeClr>
                    </a:solidFill>
                  </a:tcPr>
                </a:tc>
                <a:tc gridSpan="2">
                  <a:txBody>
                    <a:bodyPr/>
                    <a:lstStyle/>
                    <a:p>
                      <a:pPr algn="ctr"/>
                      <a:r>
                        <a:rPr lang="pl-PL" sz="2000" b="1" dirty="0">
                          <a:latin typeface="Times New Roman" panose="02020603050405020304" pitchFamily="18" charset="0"/>
                          <a:cs typeface="Times New Roman" panose="02020603050405020304" pitchFamily="18" charset="0"/>
                        </a:rPr>
                        <a:t>średni</a:t>
                      </a:r>
                    </a:p>
                  </a:txBody>
                  <a:tcPr>
                    <a:solidFill>
                      <a:schemeClr val="accent3">
                        <a:lumMod val="40000"/>
                        <a:lumOff val="60000"/>
                      </a:schemeClr>
                    </a:solidFill>
                  </a:tcPr>
                </a:tc>
                <a:tc hMerge="1">
                  <a:txBody>
                    <a:bodyPr/>
                    <a:lstStyle/>
                    <a:p>
                      <a:endParaRPr lang="pl-PL" dirty="0"/>
                    </a:p>
                  </a:txBody>
                  <a:tcPr/>
                </a:tc>
                <a:tc>
                  <a:txBody>
                    <a:bodyPr/>
                    <a:lstStyle/>
                    <a:p>
                      <a:pPr algn="ctr"/>
                      <a:r>
                        <a:rPr lang="pl-PL" sz="2000" b="1" dirty="0">
                          <a:latin typeface="Times New Roman" panose="02020603050405020304" pitchFamily="18" charset="0"/>
                          <a:cs typeface="Times New Roman" panose="02020603050405020304" pitchFamily="18" charset="0"/>
                        </a:rPr>
                        <a:t>wysoki</a:t>
                      </a:r>
                    </a:p>
                  </a:txBody>
                  <a:tcPr>
                    <a:solidFill>
                      <a:schemeClr val="accent3">
                        <a:lumMod val="40000"/>
                        <a:lumOff val="60000"/>
                      </a:schemeClr>
                    </a:solidFill>
                  </a:tcPr>
                </a:tc>
                <a:extLst>
                  <a:ext uri="{0D108BD9-81ED-4DB2-BD59-A6C34878D82A}">
                    <a16:rowId xmlns:a16="http://schemas.microsoft.com/office/drawing/2014/main" val="735240388"/>
                  </a:ext>
                </a:extLst>
              </a:tr>
              <a:tr h="370840">
                <a:tc>
                  <a:txBody>
                    <a:bodyPr/>
                    <a:lstStyle/>
                    <a:p>
                      <a:pPr algn="ctr"/>
                      <a:r>
                        <a:rPr lang="pl-PL" sz="2000" b="1" dirty="0">
                          <a:latin typeface="Times New Roman" panose="02020603050405020304" pitchFamily="18" charset="0"/>
                          <a:cs typeface="Times New Roman" panose="02020603050405020304" pitchFamily="18" charset="0"/>
                        </a:rPr>
                        <a:t>dobra prywatne</a:t>
                      </a:r>
                    </a:p>
                  </a:txBody>
                  <a:tcPr/>
                </a:tc>
                <a:tc>
                  <a:txBody>
                    <a:bodyPr/>
                    <a:lstStyle/>
                    <a:p>
                      <a:pPr algn="ctr"/>
                      <a:r>
                        <a:rPr lang="pl-PL" sz="2000" b="1" dirty="0">
                          <a:latin typeface="Times New Roman" panose="02020603050405020304" pitchFamily="18" charset="0"/>
                          <a:cs typeface="Times New Roman" panose="02020603050405020304" pitchFamily="18" charset="0"/>
                        </a:rPr>
                        <a:t>dobra klubowe/stowarzyszeniowe</a:t>
                      </a:r>
                    </a:p>
                  </a:txBody>
                  <a:tcPr/>
                </a:tc>
                <a:tc>
                  <a:txBody>
                    <a:bodyPr/>
                    <a:lstStyle/>
                    <a:p>
                      <a:pPr algn="ctr"/>
                      <a:r>
                        <a:rPr lang="pl-PL" sz="2000" b="1" dirty="0">
                          <a:latin typeface="Times New Roman" panose="02020603050405020304" pitchFamily="18" charset="0"/>
                          <a:cs typeface="Times New Roman" panose="02020603050405020304" pitchFamily="18" charset="0"/>
                        </a:rPr>
                        <a:t>dobro publiczne w części</a:t>
                      </a:r>
                    </a:p>
                  </a:txBody>
                  <a:tcPr/>
                </a:tc>
                <a:tc>
                  <a:txBody>
                    <a:bodyPr/>
                    <a:lstStyle/>
                    <a:p>
                      <a:pPr algn="ctr"/>
                      <a:r>
                        <a:rPr lang="pl-PL" sz="2000" b="1" dirty="0">
                          <a:latin typeface="Times New Roman" panose="02020603050405020304" pitchFamily="18" charset="0"/>
                          <a:cs typeface="Times New Roman" panose="02020603050405020304" pitchFamily="18" charset="0"/>
                        </a:rPr>
                        <a:t>dobro publiczne w pełni</a:t>
                      </a:r>
                    </a:p>
                  </a:txBody>
                  <a:tcPr>
                    <a:solidFill>
                      <a:schemeClr val="accent6">
                        <a:lumMod val="60000"/>
                        <a:lumOff val="40000"/>
                      </a:schemeClr>
                    </a:solidFill>
                  </a:tcPr>
                </a:tc>
                <a:extLst>
                  <a:ext uri="{0D108BD9-81ED-4DB2-BD59-A6C34878D82A}">
                    <a16:rowId xmlns:a16="http://schemas.microsoft.com/office/drawing/2014/main" val="1264530350"/>
                  </a:ext>
                </a:extLst>
              </a:tr>
              <a:tr h="370840">
                <a:tc>
                  <a:txBody>
                    <a:bodyPr/>
                    <a:lstStyle/>
                    <a:p>
                      <a:r>
                        <a:rPr lang="pl-PL" dirty="0">
                          <a:latin typeface="Times New Roman" panose="02020603050405020304" pitchFamily="18" charset="0"/>
                          <a:cs typeface="Times New Roman" panose="02020603050405020304" pitchFamily="18" charset="0"/>
                        </a:rPr>
                        <a:t>Dobra użytkowane tylko przez właściciela</a:t>
                      </a:r>
                    </a:p>
                  </a:txBody>
                  <a:tcPr/>
                </a:tc>
                <a:tc>
                  <a:txBody>
                    <a:bodyPr/>
                    <a:lstStyle/>
                    <a:p>
                      <a:r>
                        <a:rPr lang="pl-PL" dirty="0">
                          <a:latin typeface="Times New Roman" panose="02020603050405020304" pitchFamily="18" charset="0"/>
                          <a:cs typeface="Times New Roman" panose="02020603050405020304" pitchFamily="18" charset="0"/>
                        </a:rPr>
                        <a:t>dobra dostępne dla określonej grupy osób</a:t>
                      </a:r>
                    </a:p>
                  </a:txBody>
                  <a:tcPr/>
                </a:tc>
                <a:tc>
                  <a:txBody>
                    <a:bodyPr/>
                    <a:lstStyle/>
                    <a:p>
                      <a:r>
                        <a:rPr lang="pl-PL" dirty="0">
                          <a:latin typeface="Times New Roman" panose="02020603050405020304" pitchFamily="18" charset="0"/>
                          <a:cs typeface="Times New Roman" panose="02020603050405020304" pitchFamily="18" charset="0"/>
                        </a:rPr>
                        <a:t>dostęp ograniczony z uwagi na ryzyko zniszczenia</a:t>
                      </a:r>
                    </a:p>
                  </a:txBody>
                  <a:tcPr/>
                </a:tc>
                <a:tc>
                  <a:txBody>
                    <a:bodyPr/>
                    <a:lstStyle/>
                    <a:p>
                      <a:r>
                        <a:rPr lang="pl-PL" dirty="0">
                          <a:latin typeface="Times New Roman" panose="02020603050405020304" pitchFamily="18" charset="0"/>
                          <a:cs typeface="Times New Roman" panose="02020603050405020304" pitchFamily="18" charset="0"/>
                        </a:rPr>
                        <a:t>nieograniczona dostępność dla ludzi z określonym ryzykiem zagrożenia ich zniszczenia</a:t>
                      </a:r>
                    </a:p>
                  </a:txBody>
                  <a:tcPr/>
                </a:tc>
                <a:extLst>
                  <a:ext uri="{0D108BD9-81ED-4DB2-BD59-A6C34878D82A}">
                    <a16:rowId xmlns:a16="http://schemas.microsoft.com/office/drawing/2014/main" val="803891060"/>
                  </a:ext>
                </a:extLst>
              </a:tr>
              <a:tr h="370840">
                <a:tc>
                  <a:txBody>
                    <a:bodyPr/>
                    <a:lstStyle/>
                    <a:p>
                      <a:r>
                        <a:rPr lang="pl-PL" dirty="0">
                          <a:latin typeface="Times New Roman" panose="02020603050405020304" pitchFamily="18" charset="0"/>
                          <a:cs typeface="Times New Roman" panose="02020603050405020304" pitchFamily="18" charset="0"/>
                        </a:rPr>
                        <a:t>Np. płody rolne, drewno z prywatnego lasu</a:t>
                      </a:r>
                    </a:p>
                  </a:txBody>
                  <a:tcPr/>
                </a:tc>
                <a:tc>
                  <a:txBody>
                    <a:bodyPr/>
                    <a:lstStyle/>
                    <a:p>
                      <a:r>
                        <a:rPr lang="pl-PL" dirty="0">
                          <a:latin typeface="Times New Roman" panose="02020603050405020304" pitchFamily="18" charset="0"/>
                          <a:cs typeface="Times New Roman" panose="02020603050405020304" pitchFamily="18" charset="0"/>
                        </a:rPr>
                        <a:t>np. prywatny park, pole golfowe</a:t>
                      </a:r>
                    </a:p>
                  </a:txBody>
                  <a:tcPr/>
                </a:tc>
                <a:tc>
                  <a:txBody>
                    <a:bodyPr/>
                    <a:lstStyle/>
                    <a:p>
                      <a:r>
                        <a:rPr lang="pl-PL" dirty="0">
                          <a:latin typeface="Times New Roman" panose="02020603050405020304" pitchFamily="18" charset="0"/>
                          <a:cs typeface="Times New Roman" panose="02020603050405020304" pitchFamily="18" charset="0"/>
                        </a:rPr>
                        <a:t>np. wstęp na teren gospodarstwa wyróżniającego się krajobrazowo</a:t>
                      </a:r>
                    </a:p>
                  </a:txBody>
                  <a:tcPr/>
                </a:tc>
                <a:tc>
                  <a:txBody>
                    <a:bodyPr/>
                    <a:lstStyle/>
                    <a:p>
                      <a:r>
                        <a:rPr lang="pl-PL" dirty="0">
                          <a:latin typeface="Times New Roman" panose="02020603050405020304" pitchFamily="18" charset="0"/>
                          <a:cs typeface="Times New Roman" panose="02020603050405020304" pitchFamily="18" charset="0"/>
                        </a:rPr>
                        <a:t>np. nieużytkowane elementy krajobrazu, bioróżnorodność, czyste powietrze </a:t>
                      </a:r>
                    </a:p>
                  </a:txBody>
                  <a:tcPr/>
                </a:tc>
                <a:extLst>
                  <a:ext uri="{0D108BD9-81ED-4DB2-BD59-A6C34878D82A}">
                    <a16:rowId xmlns:a16="http://schemas.microsoft.com/office/drawing/2014/main" val="2172297369"/>
                  </a:ext>
                </a:extLst>
              </a:tr>
            </a:tbl>
          </a:graphicData>
        </a:graphic>
      </p:graphicFrame>
      <p:sp>
        <p:nvSpPr>
          <p:cNvPr id="12" name="pole tekstowe 11">
            <a:extLst>
              <a:ext uri="{FF2B5EF4-FFF2-40B4-BE49-F238E27FC236}">
                <a16:creationId xmlns:a16="http://schemas.microsoft.com/office/drawing/2014/main" id="{1E4A22F5-93B4-4CE2-9846-C1F0175BE76F}"/>
              </a:ext>
            </a:extLst>
          </p:cNvPr>
          <p:cNvSpPr txBox="1"/>
          <p:nvPr/>
        </p:nvSpPr>
        <p:spPr>
          <a:xfrm>
            <a:off x="25354" y="688756"/>
            <a:ext cx="9011344" cy="769441"/>
          </a:xfrm>
          <a:prstGeom prst="rect">
            <a:avLst/>
          </a:prstGeom>
          <a:solidFill>
            <a:srgbClr val="FFC000"/>
          </a:solidFill>
        </p:spPr>
        <p:txBody>
          <a:bodyPr wrap="square">
            <a:spAutoFit/>
          </a:bodyPr>
          <a:lstStyle/>
          <a:p>
            <a:r>
              <a:rPr lang="pl-PL" sz="2200" dirty="0">
                <a:latin typeface="Times New Roman" panose="02020603050405020304" pitchFamily="18" charset="0"/>
                <a:cs typeface="Times New Roman" panose="02020603050405020304" pitchFamily="18" charset="0"/>
              </a:rPr>
              <a:t>Klasyfikacja dóbr w zależności od stopnia ich dostępności dla społeczeństwa </a:t>
            </a:r>
            <a:r>
              <a:rPr lang="pl-PL" sz="2200" dirty="0" err="1">
                <a:latin typeface="Times New Roman" panose="02020603050405020304" pitchFamily="18" charset="0"/>
                <a:cs typeface="Times New Roman" panose="02020603050405020304" pitchFamily="18" charset="0"/>
              </a:rPr>
              <a:t>cz.I</a:t>
            </a:r>
            <a:endParaRPr lang="pl-PL" sz="2200" dirty="0">
              <a:latin typeface="Times New Roman" panose="02020603050405020304" pitchFamily="18" charset="0"/>
              <a:cs typeface="Times New Roman" panose="02020603050405020304" pitchFamily="18" charset="0"/>
            </a:endParaRPr>
          </a:p>
        </p:txBody>
      </p:sp>
      <p:sp>
        <p:nvSpPr>
          <p:cNvPr id="14" name="pole tekstowe 13">
            <a:extLst>
              <a:ext uri="{FF2B5EF4-FFF2-40B4-BE49-F238E27FC236}">
                <a16:creationId xmlns:a16="http://schemas.microsoft.com/office/drawing/2014/main" id="{16025AC7-14F2-476E-8B5E-58B00E8D566A}"/>
              </a:ext>
            </a:extLst>
          </p:cNvPr>
          <p:cNvSpPr txBox="1"/>
          <p:nvPr/>
        </p:nvSpPr>
        <p:spPr>
          <a:xfrm>
            <a:off x="611560" y="6277580"/>
            <a:ext cx="7200800" cy="400110"/>
          </a:xfrm>
          <a:prstGeom prst="rect">
            <a:avLst/>
          </a:prstGeom>
          <a:noFill/>
        </p:spPr>
        <p:txBody>
          <a:bodyPr wrap="square">
            <a:spAutoFit/>
          </a:bodyPr>
          <a:lstStyle/>
          <a:p>
            <a:r>
              <a:rPr lang="pl-PL" sz="1000" dirty="0">
                <a:latin typeface="Times New Roman" panose="02020603050405020304" pitchFamily="18" charset="0"/>
                <a:cs typeface="Times New Roman" panose="02020603050405020304" pitchFamily="18" charset="0"/>
              </a:rPr>
              <a:t>Duer I. 2010. Dobra publiczne użytkowane i dostarczane przez rolnictwo wspierane w ramach Programu Rozwoju Obszarów Wiejskich, Studia i Raporty IUNG-PIB, zeszyt 21.</a:t>
            </a:r>
          </a:p>
        </p:txBody>
      </p:sp>
      <p:sp>
        <p:nvSpPr>
          <p:cNvPr id="8" name="pole tekstowe 7">
            <a:extLst>
              <a:ext uri="{FF2B5EF4-FFF2-40B4-BE49-F238E27FC236}">
                <a16:creationId xmlns:a16="http://schemas.microsoft.com/office/drawing/2014/main" id="{26033B4B-CBF9-4F96-AFED-719606848F04}"/>
              </a:ext>
            </a:extLst>
          </p:cNvPr>
          <p:cNvSpPr txBox="1"/>
          <p:nvPr/>
        </p:nvSpPr>
        <p:spPr>
          <a:xfrm>
            <a:off x="1043608" y="-25298"/>
            <a:ext cx="8465879" cy="769441"/>
          </a:xfrm>
          <a:prstGeom prst="rect">
            <a:avLst/>
          </a:prstGeom>
          <a:noFill/>
        </p:spPr>
        <p:txBody>
          <a:bodyPr wrap="square">
            <a:spAutoFit/>
          </a:bodyPr>
          <a:lstStyle/>
          <a:p>
            <a:r>
              <a:rPr kumimoji="0" lang="pl-PL" sz="4400" b="0" i="0" u="none" strike="noStrike" kern="1200" cap="none" spc="0" normalizeH="0" baseline="0" noProof="0" dirty="0">
                <a:ln>
                  <a:noFill/>
                </a:ln>
                <a:solidFill>
                  <a:prstClr val="black"/>
                </a:solidFill>
                <a:effectLst/>
                <a:uLnTx/>
                <a:uFillTx/>
                <a:latin typeface="Calibri"/>
                <a:ea typeface="+mj-ea"/>
                <a:cs typeface="+mj-cs"/>
              </a:rPr>
              <a:t>Rolnictwo a dobra publiczne </a:t>
            </a:r>
            <a:endParaRPr lang="pl-PL" dirty="0"/>
          </a:p>
        </p:txBody>
      </p:sp>
    </p:spTree>
    <p:extLst>
      <p:ext uri="{BB962C8B-B14F-4D97-AF65-F5344CB8AC3E}">
        <p14:creationId xmlns:p14="http://schemas.microsoft.com/office/powerpoint/2010/main" val="3624066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0B63578-DF74-4CFF-A2A6-C76F019D873D}"/>
              </a:ext>
            </a:extLst>
          </p:cNvPr>
          <p:cNvSpPr>
            <a:spLocks noGrp="1"/>
          </p:cNvSpPr>
          <p:nvPr>
            <p:ph type="title"/>
          </p:nvPr>
        </p:nvSpPr>
        <p:spPr>
          <a:xfrm>
            <a:off x="457200" y="135916"/>
            <a:ext cx="8229600" cy="1143000"/>
          </a:xfrm>
        </p:spPr>
        <p:txBody>
          <a:bodyPr/>
          <a:lstStyle/>
          <a:p>
            <a:endParaRPr lang="pl-PL" dirty="0"/>
          </a:p>
        </p:txBody>
      </p:sp>
      <p:graphicFrame>
        <p:nvGraphicFramePr>
          <p:cNvPr id="5" name="Tabela 5">
            <a:extLst>
              <a:ext uri="{FF2B5EF4-FFF2-40B4-BE49-F238E27FC236}">
                <a16:creationId xmlns:a16="http://schemas.microsoft.com/office/drawing/2014/main" id="{5FB70BD5-E1DF-40CB-BD89-1DE01E89B2C9}"/>
              </a:ext>
            </a:extLst>
          </p:cNvPr>
          <p:cNvGraphicFramePr>
            <a:graphicFrameLocks noGrp="1"/>
          </p:cNvGraphicFramePr>
          <p:nvPr>
            <p:ph idx="1"/>
            <p:extLst>
              <p:ext uri="{D42A27DB-BD31-4B8C-83A1-F6EECF244321}">
                <p14:modId xmlns:p14="http://schemas.microsoft.com/office/powerpoint/2010/main" val="3117738074"/>
              </p:ext>
            </p:extLst>
          </p:nvPr>
        </p:nvGraphicFramePr>
        <p:xfrm>
          <a:off x="89753" y="1044461"/>
          <a:ext cx="8964491" cy="5252720"/>
        </p:xfrm>
        <a:graphic>
          <a:graphicData uri="http://schemas.openxmlformats.org/drawingml/2006/table">
            <a:tbl>
              <a:tblPr firstRow="1" bandRow="1">
                <a:tableStyleId>{5940675A-B579-460E-94D1-54222C63F5DA}</a:tableStyleId>
              </a:tblPr>
              <a:tblGrid>
                <a:gridCol w="1741984">
                  <a:extLst>
                    <a:ext uri="{9D8B030D-6E8A-4147-A177-3AD203B41FA5}">
                      <a16:colId xmlns:a16="http://schemas.microsoft.com/office/drawing/2014/main" val="2021342078"/>
                    </a:ext>
                  </a:extLst>
                </a:gridCol>
                <a:gridCol w="1440160">
                  <a:extLst>
                    <a:ext uri="{9D8B030D-6E8A-4147-A177-3AD203B41FA5}">
                      <a16:colId xmlns:a16="http://schemas.microsoft.com/office/drawing/2014/main" val="137470698"/>
                    </a:ext>
                  </a:extLst>
                </a:gridCol>
                <a:gridCol w="1872208">
                  <a:extLst>
                    <a:ext uri="{9D8B030D-6E8A-4147-A177-3AD203B41FA5}">
                      <a16:colId xmlns:a16="http://schemas.microsoft.com/office/drawing/2014/main" val="1256496996"/>
                    </a:ext>
                  </a:extLst>
                </a:gridCol>
                <a:gridCol w="2087108">
                  <a:extLst>
                    <a:ext uri="{9D8B030D-6E8A-4147-A177-3AD203B41FA5}">
                      <a16:colId xmlns:a16="http://schemas.microsoft.com/office/drawing/2014/main" val="4235944339"/>
                    </a:ext>
                  </a:extLst>
                </a:gridCol>
                <a:gridCol w="1823031">
                  <a:extLst>
                    <a:ext uri="{9D8B030D-6E8A-4147-A177-3AD203B41FA5}">
                      <a16:colId xmlns:a16="http://schemas.microsoft.com/office/drawing/2014/main" val="3907231092"/>
                    </a:ext>
                  </a:extLst>
                </a:gridCol>
              </a:tblGrid>
              <a:tr h="370840">
                <a:tc rowSpan="2">
                  <a:txBody>
                    <a:bodyPr/>
                    <a:lstStyle/>
                    <a:p>
                      <a:r>
                        <a:rPr lang="pl-PL" sz="1600" b="1" dirty="0">
                          <a:latin typeface="Times New Roman" panose="02020603050405020304" pitchFamily="18" charset="0"/>
                          <a:cs typeface="Times New Roman" panose="02020603050405020304" pitchFamily="18" charset="0"/>
                        </a:rPr>
                        <a:t>Wyszczególnienie</a:t>
                      </a:r>
                    </a:p>
                  </a:txBody>
                  <a:tcPr>
                    <a:solidFill>
                      <a:schemeClr val="accent3">
                        <a:lumMod val="40000"/>
                        <a:lumOff val="60000"/>
                      </a:schemeClr>
                    </a:solidFill>
                  </a:tcPr>
                </a:tc>
                <a:tc gridSpan="4">
                  <a:txBody>
                    <a:bodyPr/>
                    <a:lstStyle/>
                    <a:p>
                      <a:pPr algn="ctr"/>
                      <a:r>
                        <a:rPr lang="pl-PL" sz="1600" b="1" dirty="0">
                          <a:latin typeface="Times New Roman" panose="02020603050405020304" pitchFamily="18" charset="0"/>
                          <a:cs typeface="Times New Roman" panose="02020603050405020304" pitchFamily="18" charset="0"/>
                        </a:rPr>
                        <a:t>Stopień wykorzystania przez społeczeństwo</a:t>
                      </a:r>
                    </a:p>
                  </a:txBody>
                  <a:tcPr>
                    <a:solidFill>
                      <a:schemeClr val="accent3">
                        <a:lumMod val="40000"/>
                        <a:lumOff val="60000"/>
                      </a:schemeClr>
                    </a:solidFill>
                  </a:tcPr>
                </a:tc>
                <a:tc hMerge="1">
                  <a:txBody>
                    <a:bodyPr/>
                    <a:lstStyle/>
                    <a:p>
                      <a:endParaRPr lang="pl-PL" dirty="0"/>
                    </a:p>
                  </a:txBody>
                  <a:tcPr/>
                </a:tc>
                <a:tc hMerge="1">
                  <a:txBody>
                    <a:bodyPr/>
                    <a:lstStyle/>
                    <a:p>
                      <a:endParaRPr lang="pl-PL" dirty="0"/>
                    </a:p>
                  </a:txBody>
                  <a:tcPr/>
                </a:tc>
                <a:tc hMerge="1">
                  <a:txBody>
                    <a:bodyPr/>
                    <a:lstStyle/>
                    <a:p>
                      <a:endParaRPr lang="pl-PL" dirty="0"/>
                    </a:p>
                  </a:txBody>
                  <a:tcPr/>
                </a:tc>
                <a:extLst>
                  <a:ext uri="{0D108BD9-81ED-4DB2-BD59-A6C34878D82A}">
                    <a16:rowId xmlns:a16="http://schemas.microsoft.com/office/drawing/2014/main" val="2471790317"/>
                  </a:ext>
                </a:extLst>
              </a:tr>
              <a:tr h="370840">
                <a:tc vMerge="1">
                  <a:txBody>
                    <a:bodyPr/>
                    <a:lstStyle/>
                    <a:p>
                      <a:endParaRPr lang="pl-PL" dirty="0"/>
                    </a:p>
                  </a:txBody>
                  <a:tcPr/>
                </a:tc>
                <a:tc>
                  <a:txBody>
                    <a:bodyPr/>
                    <a:lstStyle/>
                    <a:p>
                      <a:r>
                        <a:rPr lang="pl-PL" sz="1600" b="1" dirty="0">
                          <a:latin typeface="Times New Roman" panose="02020603050405020304" pitchFamily="18" charset="0"/>
                          <a:cs typeface="Times New Roman" panose="02020603050405020304" pitchFamily="18" charset="0"/>
                        </a:rPr>
                        <a:t>niski</a:t>
                      </a:r>
                    </a:p>
                  </a:txBody>
                  <a:tcPr>
                    <a:solidFill>
                      <a:schemeClr val="accent3">
                        <a:lumMod val="40000"/>
                        <a:lumOff val="60000"/>
                      </a:schemeClr>
                    </a:solidFill>
                  </a:tcPr>
                </a:tc>
                <a:tc gridSpan="2">
                  <a:txBody>
                    <a:bodyPr/>
                    <a:lstStyle/>
                    <a:p>
                      <a:pPr algn="ctr"/>
                      <a:r>
                        <a:rPr lang="pl-PL" sz="1600" b="1" dirty="0">
                          <a:latin typeface="Times New Roman" panose="02020603050405020304" pitchFamily="18" charset="0"/>
                          <a:cs typeface="Times New Roman" panose="02020603050405020304" pitchFamily="18" charset="0"/>
                        </a:rPr>
                        <a:t>średni</a:t>
                      </a:r>
                    </a:p>
                  </a:txBody>
                  <a:tcPr>
                    <a:solidFill>
                      <a:schemeClr val="accent3">
                        <a:lumMod val="40000"/>
                        <a:lumOff val="60000"/>
                      </a:schemeClr>
                    </a:solidFill>
                  </a:tcPr>
                </a:tc>
                <a:tc hMerge="1">
                  <a:txBody>
                    <a:bodyPr/>
                    <a:lstStyle/>
                    <a:p>
                      <a:endParaRPr lang="pl-PL" dirty="0"/>
                    </a:p>
                  </a:txBody>
                  <a:tcPr/>
                </a:tc>
                <a:tc>
                  <a:txBody>
                    <a:bodyPr/>
                    <a:lstStyle/>
                    <a:p>
                      <a:r>
                        <a:rPr lang="pl-PL" sz="1600" b="1" dirty="0">
                          <a:latin typeface="Times New Roman" panose="02020603050405020304" pitchFamily="18" charset="0"/>
                          <a:cs typeface="Times New Roman" panose="02020603050405020304" pitchFamily="18" charset="0"/>
                        </a:rPr>
                        <a:t>wysoki</a:t>
                      </a:r>
                    </a:p>
                  </a:txBody>
                  <a:tcPr>
                    <a:solidFill>
                      <a:schemeClr val="accent3">
                        <a:lumMod val="40000"/>
                        <a:lumOff val="60000"/>
                      </a:schemeClr>
                    </a:solidFill>
                  </a:tcPr>
                </a:tc>
                <a:extLst>
                  <a:ext uri="{0D108BD9-81ED-4DB2-BD59-A6C34878D82A}">
                    <a16:rowId xmlns:a16="http://schemas.microsoft.com/office/drawing/2014/main" val="3639809008"/>
                  </a:ext>
                </a:extLst>
              </a:tr>
              <a:tr h="370840">
                <a:tc>
                  <a:txBody>
                    <a:bodyPr/>
                    <a:lstStyle/>
                    <a:p>
                      <a:r>
                        <a:rPr lang="pl-PL" sz="1600" dirty="0">
                          <a:latin typeface="Times New Roman" panose="02020603050405020304" pitchFamily="18" charset="0"/>
                          <a:cs typeface="Times New Roman" panose="02020603050405020304" pitchFamily="18" charset="0"/>
                        </a:rPr>
                        <a:t>Rodzaje dóbr</a:t>
                      </a:r>
                    </a:p>
                  </a:txBody>
                  <a:tcPr/>
                </a:tc>
                <a:tc>
                  <a:txBody>
                    <a:bodyPr/>
                    <a:lstStyle/>
                    <a:p>
                      <a:r>
                        <a:rPr lang="pl-PL" sz="1600" dirty="0">
                          <a:latin typeface="Times New Roman" panose="02020603050405020304" pitchFamily="18" charset="0"/>
                          <a:cs typeface="Times New Roman" panose="02020603050405020304" pitchFamily="18" charset="0"/>
                        </a:rPr>
                        <a:t>Dobra prywatne</a:t>
                      </a:r>
                    </a:p>
                  </a:txBody>
                  <a:tcPr/>
                </a:tc>
                <a:tc>
                  <a:txBody>
                    <a:bodyPr/>
                    <a:lstStyle/>
                    <a:p>
                      <a:r>
                        <a:rPr lang="pl-PL" sz="1600" dirty="0">
                          <a:latin typeface="Times New Roman" panose="02020603050405020304" pitchFamily="18" charset="0"/>
                          <a:cs typeface="Times New Roman" panose="02020603050405020304" pitchFamily="18" charset="0"/>
                        </a:rPr>
                        <a:t>Dobra klubowe</a:t>
                      </a:r>
                    </a:p>
                  </a:txBody>
                  <a:tcPr/>
                </a:tc>
                <a:tc>
                  <a:txBody>
                    <a:bodyPr/>
                    <a:lstStyle/>
                    <a:p>
                      <a:r>
                        <a:rPr lang="pl-PL" sz="1600" dirty="0">
                          <a:latin typeface="Times New Roman" panose="02020603050405020304" pitchFamily="18" charset="0"/>
                          <a:cs typeface="Times New Roman" panose="02020603050405020304" pitchFamily="18" charset="0"/>
                        </a:rPr>
                        <a:t>Lokalne dobra publiczne</a:t>
                      </a:r>
                    </a:p>
                  </a:txBody>
                  <a:tcPr/>
                </a:tc>
                <a:tc>
                  <a:txBody>
                    <a:bodyPr/>
                    <a:lstStyle/>
                    <a:p>
                      <a:r>
                        <a:rPr lang="pl-PL" sz="1600" dirty="0">
                          <a:latin typeface="Times New Roman" panose="02020603050405020304" pitchFamily="18" charset="0"/>
                          <a:cs typeface="Times New Roman" panose="02020603050405020304" pitchFamily="18" charset="0"/>
                        </a:rPr>
                        <a:t>Globalne dobra publiczne</a:t>
                      </a:r>
                    </a:p>
                  </a:txBody>
                  <a:tcPr/>
                </a:tc>
                <a:extLst>
                  <a:ext uri="{0D108BD9-81ED-4DB2-BD59-A6C34878D82A}">
                    <a16:rowId xmlns:a16="http://schemas.microsoft.com/office/drawing/2014/main" val="2591450210"/>
                  </a:ext>
                </a:extLst>
              </a:tr>
              <a:tr h="370840">
                <a:tc>
                  <a:txBody>
                    <a:bodyPr/>
                    <a:lstStyle/>
                    <a:p>
                      <a:r>
                        <a:rPr lang="pl-PL" sz="1600" dirty="0">
                          <a:latin typeface="Times New Roman" panose="02020603050405020304" pitchFamily="18" charset="0"/>
                          <a:cs typeface="Times New Roman" panose="02020603050405020304" pitchFamily="18" charset="0"/>
                        </a:rPr>
                        <a:t>Konkurencyjność w konsumpcji</a:t>
                      </a:r>
                    </a:p>
                  </a:txBody>
                  <a:tcPr/>
                </a:tc>
                <a:tc>
                  <a:txBody>
                    <a:bodyPr/>
                    <a:lstStyle/>
                    <a:p>
                      <a:r>
                        <a:rPr lang="pl-PL" sz="1600" dirty="0">
                          <a:latin typeface="Times New Roman" panose="02020603050405020304" pitchFamily="18" charset="0"/>
                          <a:cs typeface="Times New Roman" panose="02020603050405020304" pitchFamily="18" charset="0"/>
                        </a:rPr>
                        <a:t>konkurencyjne w konsumpcji</a:t>
                      </a:r>
                    </a:p>
                  </a:txBody>
                  <a:tcPr/>
                </a:tc>
                <a:tc>
                  <a:txBody>
                    <a:bodyPr/>
                    <a:lstStyle/>
                    <a:p>
                      <a:r>
                        <a:rPr lang="pl-PL" sz="1600" dirty="0">
                          <a:latin typeface="Times New Roman" panose="02020603050405020304" pitchFamily="18" charset="0"/>
                          <a:cs typeface="Times New Roman" panose="02020603050405020304" pitchFamily="18" charset="0"/>
                        </a:rPr>
                        <a:t>niekonkurencyjne w konsumpcji dla małej grupy użytkowników</a:t>
                      </a:r>
                    </a:p>
                  </a:txBody>
                  <a:tcPr/>
                </a:tc>
                <a:tc>
                  <a:txBody>
                    <a:bodyPr/>
                    <a:lstStyle/>
                    <a:p>
                      <a:r>
                        <a:rPr lang="pl-PL" sz="1600" dirty="0">
                          <a:latin typeface="Times New Roman" panose="02020603050405020304" pitchFamily="18" charset="0"/>
                          <a:cs typeface="Times New Roman" panose="02020603050405020304" pitchFamily="18" charset="0"/>
                        </a:rPr>
                        <a:t>niekonkurencyjne w konsumpcji z wysokim ryzykiem wyczerpania przy zaistnieniu nadmiaru konsumentów</a:t>
                      </a:r>
                    </a:p>
                  </a:txBody>
                  <a:tcPr/>
                </a:tc>
                <a:tc>
                  <a:txBody>
                    <a:bodyPr/>
                    <a:lstStyle/>
                    <a:p>
                      <a:r>
                        <a:rPr lang="pl-PL" sz="1600" dirty="0">
                          <a:latin typeface="Times New Roman" panose="02020603050405020304" pitchFamily="18" charset="0"/>
                          <a:cs typeface="Times New Roman" panose="02020603050405020304" pitchFamily="18" charset="0"/>
                        </a:rPr>
                        <a:t>niekonkurencyjne w konsumpcji, chociaż ryzyko wyczerpania przy nadmiarze konsumentów jest możliwe</a:t>
                      </a:r>
                    </a:p>
                  </a:txBody>
                  <a:tcPr/>
                </a:tc>
                <a:extLst>
                  <a:ext uri="{0D108BD9-81ED-4DB2-BD59-A6C34878D82A}">
                    <a16:rowId xmlns:a16="http://schemas.microsoft.com/office/drawing/2014/main" val="3361345147"/>
                  </a:ext>
                </a:extLst>
              </a:tr>
              <a:tr h="370840">
                <a:tc>
                  <a:txBody>
                    <a:bodyPr/>
                    <a:lstStyle/>
                    <a:p>
                      <a:r>
                        <a:rPr lang="pl-PL" sz="1600" dirty="0">
                          <a:latin typeface="Times New Roman" panose="02020603050405020304" pitchFamily="18" charset="0"/>
                          <a:cs typeface="Times New Roman" panose="02020603050405020304" pitchFamily="18" charset="0"/>
                        </a:rPr>
                        <a:t>Możliwość wyłączenia z konsumpcji</a:t>
                      </a:r>
                    </a:p>
                  </a:txBody>
                  <a:tcPr/>
                </a:tc>
                <a:tc>
                  <a:txBody>
                    <a:bodyPr/>
                    <a:lstStyle/>
                    <a:p>
                      <a:r>
                        <a:rPr lang="pl-PL" sz="1600" dirty="0">
                          <a:latin typeface="Times New Roman" panose="02020603050405020304" pitchFamily="18" charset="0"/>
                          <a:cs typeface="Times New Roman" panose="02020603050405020304" pitchFamily="18" charset="0"/>
                        </a:rPr>
                        <a:t>wyłączają z konsumpcji użytkowników niebędących właścicielami</a:t>
                      </a:r>
                    </a:p>
                  </a:txBody>
                  <a:tcPr/>
                </a:tc>
                <a:tc>
                  <a:txBody>
                    <a:bodyPr/>
                    <a:lstStyle/>
                    <a:p>
                      <a:r>
                        <a:rPr lang="pl-PL" sz="1600" dirty="0">
                          <a:latin typeface="Times New Roman" panose="02020603050405020304" pitchFamily="18" charset="0"/>
                          <a:cs typeface="Times New Roman" panose="02020603050405020304" pitchFamily="18" charset="0"/>
                        </a:rPr>
                        <a:t>grono użytkowników ograniczone, wyłączają innych z konsumpcji</a:t>
                      </a:r>
                    </a:p>
                  </a:txBody>
                  <a:tcPr/>
                </a:tc>
                <a:tc>
                  <a:txBody>
                    <a:bodyPr/>
                    <a:lstStyle/>
                    <a:p>
                      <a:r>
                        <a:rPr lang="pl-PL" sz="1600" dirty="0">
                          <a:latin typeface="Times New Roman" panose="02020603050405020304" pitchFamily="18" charset="0"/>
                          <a:cs typeface="Times New Roman" panose="02020603050405020304" pitchFamily="18" charset="0"/>
                        </a:rPr>
                        <a:t>można wyłączyć innych z konsumpcji jedynie ponosząc wysokie koszty</a:t>
                      </a:r>
                    </a:p>
                  </a:txBody>
                  <a:tcPr/>
                </a:tc>
                <a:tc>
                  <a:txBody>
                    <a:bodyPr/>
                    <a:lstStyle/>
                    <a:p>
                      <a:r>
                        <a:rPr lang="pl-PL" sz="1600" dirty="0">
                          <a:latin typeface="Times New Roman" panose="02020603050405020304" pitchFamily="18" charset="0"/>
                          <a:cs typeface="Times New Roman" panose="02020603050405020304" pitchFamily="18" charset="0"/>
                        </a:rPr>
                        <a:t>brak możliwości wyłączenia innych z konsumpcji</a:t>
                      </a:r>
                    </a:p>
                  </a:txBody>
                  <a:tcPr/>
                </a:tc>
                <a:extLst>
                  <a:ext uri="{0D108BD9-81ED-4DB2-BD59-A6C34878D82A}">
                    <a16:rowId xmlns:a16="http://schemas.microsoft.com/office/drawing/2014/main" val="2128803714"/>
                  </a:ext>
                </a:extLst>
              </a:tr>
              <a:tr h="370840">
                <a:tc>
                  <a:txBody>
                    <a:bodyPr/>
                    <a:lstStyle/>
                    <a:p>
                      <a:r>
                        <a:rPr lang="pl-PL" sz="1600" dirty="0">
                          <a:latin typeface="Times New Roman" panose="02020603050405020304" pitchFamily="18" charset="0"/>
                          <a:cs typeface="Times New Roman" panose="02020603050405020304" pitchFamily="18" charset="0"/>
                        </a:rPr>
                        <a:t>Przykłady</a:t>
                      </a:r>
                    </a:p>
                  </a:txBody>
                  <a:tcPr/>
                </a:tc>
                <a:tc>
                  <a:txBody>
                    <a:bodyPr/>
                    <a:lstStyle/>
                    <a:p>
                      <a:r>
                        <a:rPr lang="pl-PL" sz="1600" dirty="0">
                          <a:latin typeface="Times New Roman" panose="02020603050405020304" pitchFamily="18" charset="0"/>
                          <a:cs typeface="Times New Roman" panose="02020603050405020304" pitchFamily="18" charset="0"/>
                        </a:rPr>
                        <a:t>produkty rolne</a:t>
                      </a:r>
                    </a:p>
                  </a:txBody>
                  <a:tcPr/>
                </a:tc>
                <a:tc>
                  <a:txBody>
                    <a:bodyPr/>
                    <a:lstStyle/>
                    <a:p>
                      <a:r>
                        <a:rPr lang="pl-PL" sz="1600" dirty="0">
                          <a:latin typeface="Times New Roman" panose="02020603050405020304" pitchFamily="18" charset="0"/>
                          <a:cs typeface="Times New Roman" panose="02020603050405020304" pitchFamily="18" charset="0"/>
                        </a:rPr>
                        <a:t>parki prywatne, pola golfowe</a:t>
                      </a:r>
                    </a:p>
                  </a:txBody>
                  <a:tcPr/>
                </a:tc>
                <a:tc>
                  <a:txBody>
                    <a:bodyPr/>
                    <a:lstStyle/>
                    <a:p>
                      <a:r>
                        <a:rPr lang="pl-PL" sz="1600" dirty="0">
                          <a:latin typeface="Times New Roman" panose="02020603050405020304" pitchFamily="18" charset="0"/>
                          <a:cs typeface="Times New Roman" panose="02020603050405020304" pitchFamily="18" charset="0"/>
                        </a:rPr>
                        <a:t>krajobraz regionalny, lokalne źródła wody pitnej</a:t>
                      </a:r>
                    </a:p>
                  </a:txBody>
                  <a:tcPr/>
                </a:tc>
                <a:tc>
                  <a:txBody>
                    <a:bodyPr/>
                    <a:lstStyle/>
                    <a:p>
                      <a:r>
                        <a:rPr lang="pl-PL" sz="1600" dirty="0">
                          <a:latin typeface="Times New Roman" panose="02020603050405020304" pitchFamily="18" charset="0"/>
                          <a:cs typeface="Times New Roman" panose="02020603050405020304" pitchFamily="18" charset="0"/>
                        </a:rPr>
                        <a:t>klimat, bioróżnorodność</a:t>
                      </a:r>
                    </a:p>
                  </a:txBody>
                  <a:tcPr/>
                </a:tc>
                <a:extLst>
                  <a:ext uri="{0D108BD9-81ED-4DB2-BD59-A6C34878D82A}">
                    <a16:rowId xmlns:a16="http://schemas.microsoft.com/office/drawing/2014/main" val="453936610"/>
                  </a:ext>
                </a:extLst>
              </a:tr>
            </a:tbl>
          </a:graphicData>
        </a:graphic>
      </p:graphicFrame>
      <p:sp>
        <p:nvSpPr>
          <p:cNvPr id="4" name="Symbol zastępczy numeru slajdu 3">
            <a:extLst>
              <a:ext uri="{FF2B5EF4-FFF2-40B4-BE49-F238E27FC236}">
                <a16:creationId xmlns:a16="http://schemas.microsoft.com/office/drawing/2014/main" id="{3DC079DA-CEBD-4C21-A0B1-3A10380D532E}"/>
              </a:ext>
            </a:extLst>
          </p:cNvPr>
          <p:cNvSpPr>
            <a:spLocks noGrp="1"/>
          </p:cNvSpPr>
          <p:nvPr>
            <p:ph type="sldNum" sz="quarter" idx="12"/>
          </p:nvPr>
        </p:nvSpPr>
        <p:spPr/>
        <p:txBody>
          <a:bodyPr/>
          <a:lstStyle/>
          <a:p>
            <a:pPr>
              <a:defRPr/>
            </a:pPr>
            <a:fld id="{E2A91A9D-8F58-4EAA-9C02-AF1BF534C9B7}" type="slidenum">
              <a:rPr lang="pl-PL" altLang="pl-PL" smtClean="0"/>
              <a:pPr>
                <a:defRPr/>
              </a:pPr>
              <a:t>16</a:t>
            </a:fld>
            <a:endParaRPr lang="pl-PL" altLang="pl-PL"/>
          </a:p>
        </p:txBody>
      </p:sp>
      <p:sp>
        <p:nvSpPr>
          <p:cNvPr id="7" name="pole tekstowe 6">
            <a:extLst>
              <a:ext uri="{FF2B5EF4-FFF2-40B4-BE49-F238E27FC236}">
                <a16:creationId xmlns:a16="http://schemas.microsoft.com/office/drawing/2014/main" id="{8D1A0EB4-836A-474E-BDB2-B6F6FAD314C6}"/>
              </a:ext>
            </a:extLst>
          </p:cNvPr>
          <p:cNvSpPr txBox="1"/>
          <p:nvPr/>
        </p:nvSpPr>
        <p:spPr>
          <a:xfrm>
            <a:off x="9771" y="6297181"/>
            <a:ext cx="9143999" cy="553998"/>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pl-PL" sz="1000" dirty="0">
                <a:solidFill>
                  <a:prstClr val="black"/>
                </a:solidFill>
                <a:latin typeface="Times New Roman" panose="02020603050405020304" pitchFamily="18" charset="0"/>
                <a:cs typeface="Times New Roman" panose="02020603050405020304" pitchFamily="18" charset="0"/>
              </a:rPr>
              <a:t>Harasim A.2015. Zagadnienie dóbr publicznych związanych z rolnictwem i obszarami wiejskimi. Studia i Raporty IUNG-PIB, Zeszyt 41. za </a:t>
            </a:r>
            <a:r>
              <a:rPr lang="pl-PL" sz="1000" dirty="0" err="1">
                <a:solidFill>
                  <a:prstClr val="black"/>
                </a:solidFill>
                <a:latin typeface="Times New Roman" panose="02020603050405020304" pitchFamily="18" charset="0"/>
                <a:cs typeface="Times New Roman" panose="02020603050405020304" pitchFamily="18" charset="0"/>
              </a:rPr>
              <a:t>Baldock</a:t>
            </a:r>
            <a:r>
              <a:rPr lang="pl-PL" sz="1000" dirty="0">
                <a:solidFill>
                  <a:prstClr val="black"/>
                </a:solidFill>
                <a:latin typeface="Times New Roman" panose="02020603050405020304" pitchFamily="18" charset="0"/>
                <a:cs typeface="Times New Roman" panose="02020603050405020304" pitchFamily="18" charset="0"/>
              </a:rPr>
              <a:t> D. 2009 </a:t>
            </a:r>
            <a:r>
              <a:rPr lang="en-US" sz="1000" dirty="0">
                <a:latin typeface="Times New Roman" panose="02020603050405020304" pitchFamily="18" charset="0"/>
                <a:cs typeface="Times New Roman" panose="02020603050405020304" pitchFamily="18" charset="0"/>
              </a:rPr>
              <a:t>: Conceptual framework on public goods provided through agriculture in the EU. Working </a:t>
            </a:r>
            <a:r>
              <a:rPr lang="en-US" sz="1000" dirty="0" err="1">
                <a:latin typeface="Times New Roman" panose="02020603050405020304" pitchFamily="18" charset="0"/>
                <a:cs typeface="Times New Roman" panose="02020603050405020304" pitchFamily="18" charset="0"/>
              </a:rPr>
              <a:t>dokument</a:t>
            </a:r>
            <a:r>
              <a:rPr lang="en-US" sz="1000" dirty="0">
                <a:latin typeface="Times New Roman" panose="02020603050405020304" pitchFamily="18" charset="0"/>
                <a:cs typeface="Times New Roman" panose="02020603050405020304" pitchFamily="18" charset="0"/>
              </a:rPr>
              <a:t> for the meeting of the technical working </a:t>
            </a:r>
            <a:r>
              <a:rPr lang="en-US" sz="1000" dirty="0" err="1">
                <a:latin typeface="Times New Roman" panose="02020603050405020304" pitchFamily="18" charset="0"/>
                <a:cs typeface="Times New Roman" panose="02020603050405020304" pitchFamily="18" charset="0"/>
              </a:rPr>
              <a:t>grup</a:t>
            </a:r>
            <a:r>
              <a:rPr lang="en-US" sz="1000" dirty="0">
                <a:latin typeface="Times New Roman" panose="02020603050405020304" pitchFamily="18" charset="0"/>
                <a:cs typeface="Times New Roman" panose="02020603050405020304" pitchFamily="18" charset="0"/>
              </a:rPr>
              <a:t> „Public Goods”. European Network of Rural Development, 2009.</a:t>
            </a:r>
            <a:endParaRPr kumimoji="0" lang="pl-PL" sz="1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8" name="pole tekstowe 7">
            <a:extLst>
              <a:ext uri="{FF2B5EF4-FFF2-40B4-BE49-F238E27FC236}">
                <a16:creationId xmlns:a16="http://schemas.microsoft.com/office/drawing/2014/main" id="{1478013F-3005-4D8B-97EA-180F9E9F5044}"/>
              </a:ext>
            </a:extLst>
          </p:cNvPr>
          <p:cNvSpPr txBox="1"/>
          <p:nvPr/>
        </p:nvSpPr>
        <p:spPr>
          <a:xfrm>
            <a:off x="1043608" y="-25298"/>
            <a:ext cx="8465879" cy="769441"/>
          </a:xfrm>
          <a:prstGeom prst="rect">
            <a:avLst/>
          </a:prstGeom>
          <a:noFill/>
        </p:spPr>
        <p:txBody>
          <a:bodyPr wrap="square">
            <a:spAutoFit/>
          </a:bodyPr>
          <a:lstStyle/>
          <a:p>
            <a:r>
              <a:rPr kumimoji="0" lang="pl-PL" sz="4400" b="0" i="0" u="none" strike="noStrike" kern="1200" cap="none" spc="0" normalizeH="0" baseline="0" noProof="0" dirty="0">
                <a:ln>
                  <a:noFill/>
                </a:ln>
                <a:solidFill>
                  <a:prstClr val="black"/>
                </a:solidFill>
                <a:effectLst/>
                <a:uLnTx/>
                <a:uFillTx/>
                <a:latin typeface="Calibri"/>
                <a:ea typeface="+mj-ea"/>
                <a:cs typeface="+mj-cs"/>
              </a:rPr>
              <a:t>Rolnictwo a dobra publiczne </a:t>
            </a:r>
            <a:endParaRPr lang="pl-PL" dirty="0"/>
          </a:p>
        </p:txBody>
      </p:sp>
      <p:sp>
        <p:nvSpPr>
          <p:cNvPr id="9" name="pole tekstowe 8">
            <a:extLst>
              <a:ext uri="{FF2B5EF4-FFF2-40B4-BE49-F238E27FC236}">
                <a16:creationId xmlns:a16="http://schemas.microsoft.com/office/drawing/2014/main" id="{3BC62026-F942-4133-81E7-EB418B00BF92}"/>
              </a:ext>
            </a:extLst>
          </p:cNvPr>
          <p:cNvSpPr txBox="1"/>
          <p:nvPr/>
        </p:nvSpPr>
        <p:spPr>
          <a:xfrm>
            <a:off x="21704" y="553182"/>
            <a:ext cx="9144000" cy="415498"/>
          </a:xfrm>
          <a:prstGeom prst="rect">
            <a:avLst/>
          </a:prstGeom>
          <a:solidFill>
            <a:srgbClr val="FFC000"/>
          </a:solidFill>
        </p:spPr>
        <p:txBody>
          <a:bodyPr wrap="square">
            <a:spAutoFit/>
          </a:bodyPr>
          <a:lstStyle/>
          <a:p>
            <a:r>
              <a:rPr lang="pl-PL" sz="2100" dirty="0">
                <a:latin typeface="Times New Roman" panose="02020603050405020304" pitchFamily="18" charset="0"/>
                <a:cs typeface="Times New Roman" panose="02020603050405020304" pitchFamily="18" charset="0"/>
              </a:rPr>
              <a:t>Klasyfikacja dóbr w zależności od stopnia ich dostępności dla społeczeństwa </a:t>
            </a:r>
            <a:r>
              <a:rPr lang="pl-PL" sz="2100" dirty="0" err="1">
                <a:latin typeface="Times New Roman" panose="02020603050405020304" pitchFamily="18" charset="0"/>
                <a:cs typeface="Times New Roman" panose="02020603050405020304" pitchFamily="18" charset="0"/>
              </a:rPr>
              <a:t>cz.II</a:t>
            </a:r>
            <a:endParaRPr lang="pl-PL" sz="2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25311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9423F14-44B6-4089-B3DE-D5AD4C57C94C}"/>
              </a:ext>
            </a:extLst>
          </p:cNvPr>
          <p:cNvSpPr>
            <a:spLocks noGrp="1"/>
          </p:cNvSpPr>
          <p:nvPr>
            <p:ph type="title"/>
          </p:nvPr>
        </p:nvSpPr>
        <p:spPr/>
        <p:txBody>
          <a:bodyPr/>
          <a:lstStyle/>
          <a:p>
            <a:endParaRPr lang="pl-PL"/>
          </a:p>
        </p:txBody>
      </p:sp>
      <p:graphicFrame>
        <p:nvGraphicFramePr>
          <p:cNvPr id="5" name="Symbol zastępczy zawartości 4">
            <a:extLst>
              <a:ext uri="{FF2B5EF4-FFF2-40B4-BE49-F238E27FC236}">
                <a16:creationId xmlns:a16="http://schemas.microsoft.com/office/drawing/2014/main" id="{39657F87-23B9-4A2D-A885-1ECEFF3C7F5B}"/>
              </a:ext>
            </a:extLst>
          </p:cNvPr>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ymbol zastępczy numeru slajdu 3">
            <a:extLst>
              <a:ext uri="{FF2B5EF4-FFF2-40B4-BE49-F238E27FC236}">
                <a16:creationId xmlns:a16="http://schemas.microsoft.com/office/drawing/2014/main" id="{A0FE22BC-E4CE-4A9F-8240-0E7758AF583C}"/>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2A91A9D-8F58-4EAA-9C02-AF1BF534C9B7}" type="slidenum">
              <a:rPr kumimoji="0" lang="pl-PL" altLang="pl-PL" sz="1200" b="0" i="0" u="none" strike="noStrike" kern="1200" cap="none" spc="0" normalizeH="0" baseline="0" noProof="0" smtClean="0">
                <a:ln>
                  <a:noFill/>
                </a:ln>
                <a:solidFill>
                  <a:srgbClr val="898989"/>
                </a:solidFill>
                <a:effectLst/>
                <a:uLnTx/>
                <a:uFillTx/>
                <a:latin typeface="Calibri" pitchFamily="34"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pl-PL" altLang="pl-PL" sz="1200" b="0" i="0" u="none" strike="noStrike" kern="1200" cap="none" spc="0" normalizeH="0" baseline="0" noProof="0">
              <a:ln>
                <a:noFill/>
              </a:ln>
              <a:solidFill>
                <a:srgbClr val="898989"/>
              </a:solidFill>
              <a:effectLst/>
              <a:uLnTx/>
              <a:uFillTx/>
              <a:latin typeface="Calibri" pitchFamily="34" charset="0"/>
              <a:ea typeface="+mn-ea"/>
              <a:cs typeface="Arial" charset="0"/>
            </a:endParaRPr>
          </a:p>
        </p:txBody>
      </p:sp>
      <p:sp>
        <p:nvSpPr>
          <p:cNvPr id="6" name="pole tekstowe 5">
            <a:extLst>
              <a:ext uri="{FF2B5EF4-FFF2-40B4-BE49-F238E27FC236}">
                <a16:creationId xmlns:a16="http://schemas.microsoft.com/office/drawing/2014/main" id="{68E6E123-9131-4CEE-B06F-0CABECD41979}"/>
              </a:ext>
            </a:extLst>
          </p:cNvPr>
          <p:cNvSpPr txBox="1"/>
          <p:nvPr/>
        </p:nvSpPr>
        <p:spPr>
          <a:xfrm>
            <a:off x="59757" y="38810"/>
            <a:ext cx="4932564" cy="2554545"/>
          </a:xfrm>
          <a:prstGeom prst="rect">
            <a:avLst/>
          </a:prstGeom>
          <a:solidFill>
            <a:schemeClr val="accent6">
              <a:lumMod val="40000"/>
              <a:lumOff val="60000"/>
            </a:schemeClr>
          </a:solid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Gospodarstwa rolne z:</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obszarów ONW;</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obszarów Natura 2000;</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obszarów UR HNV </a:t>
            </a:r>
            <a:r>
              <a:rPr kumimoji="0" lang="pl-PL" sz="20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farmlands</a:t>
            </a:r>
            <a:r>
              <a:rPr lang="pl-PL" sz="2000" dirty="0">
                <a:solidFill>
                  <a:prstClr val="black"/>
                </a:solidFill>
                <a:latin typeface="Times New Roman" panose="02020603050405020304" pitchFamily="18" charset="0"/>
                <a:cs typeface="Times New Roman" panose="02020603050405020304" pitchFamily="18" charset="0"/>
              </a:rPr>
              <a:t>.</a:t>
            </a:r>
            <a:endPar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R="0" lvl="0" algn="l" defTabSz="914400" rtl="0" eaLnBrk="0" fontAlgn="base" latinLnBrk="0" hangingPunct="0">
              <a:lnSpc>
                <a:spcPct val="100000"/>
              </a:lnSpc>
              <a:spcBef>
                <a:spcPct val="0"/>
              </a:spcBef>
              <a:spcAft>
                <a:spcPct val="0"/>
              </a:spcAft>
              <a:buClrTx/>
              <a:buSzTx/>
              <a:tabLst/>
              <a:defRPr/>
            </a:pP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Gospodarstwa rolne:</a:t>
            </a:r>
          </a:p>
          <a:p>
            <a:pPr marR="0" lvl="0" algn="l" defTabSz="914400" rtl="0" eaLnBrk="0" fontAlgn="base" latinLnBrk="0" hangingPunct="0">
              <a:lnSpc>
                <a:spcPct val="100000"/>
              </a:lnSpc>
              <a:spcBef>
                <a:spcPct val="0"/>
              </a:spcBef>
              <a:spcAft>
                <a:spcPct val="0"/>
              </a:spcAft>
              <a:buClrTx/>
              <a:buSzTx/>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z produkcją ekologiczną.</a:t>
            </a:r>
            <a:endParaRPr lang="pl-PL" sz="2000" dirty="0">
              <a:solidFill>
                <a:prstClr val="black"/>
              </a:solidFill>
              <a:latin typeface="Times New Roman" panose="02020603050405020304" pitchFamily="18" charset="0"/>
              <a:cs typeface="Times New Roman" panose="02020603050405020304" pitchFamily="18" charset="0"/>
            </a:endParaRPr>
          </a:p>
          <a:p>
            <a:pPr marR="0" lvl="0" algn="l" defTabSz="914400" rtl="0" eaLnBrk="0" fontAlgn="base" latinLnBrk="0" hangingPunct="0">
              <a:lnSpc>
                <a:spcPct val="100000"/>
              </a:lnSpc>
              <a:spcBef>
                <a:spcPct val="0"/>
              </a:spcBef>
              <a:spcAft>
                <a:spcPct val="0"/>
              </a:spcAft>
              <a:buClrTx/>
              <a:buSzTx/>
              <a:tabLst/>
              <a:defRPr/>
            </a:pPr>
            <a:r>
              <a:rPr lang="pl-PL" sz="2000" b="1" dirty="0">
                <a:solidFill>
                  <a:prstClr val="black"/>
                </a:solidFill>
                <a:latin typeface="Times New Roman" panose="02020603050405020304" pitchFamily="18" charset="0"/>
                <a:cs typeface="Times New Roman" panose="02020603050405020304" pitchFamily="18" charset="0"/>
              </a:rPr>
              <a:t>Gospodarstwa rolne realizujące:</a:t>
            </a:r>
            <a:endPar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inwestycje środowiskowo-klimatyczne.</a:t>
            </a:r>
          </a:p>
        </p:txBody>
      </p:sp>
      <p:cxnSp>
        <p:nvCxnSpPr>
          <p:cNvPr id="8" name="Łącznik prosty ze strzałką 7">
            <a:extLst>
              <a:ext uri="{FF2B5EF4-FFF2-40B4-BE49-F238E27FC236}">
                <a16:creationId xmlns:a16="http://schemas.microsoft.com/office/drawing/2014/main" id="{AAA2697D-EFAD-4C87-8C1D-DBFD02167E8F}"/>
              </a:ext>
            </a:extLst>
          </p:cNvPr>
          <p:cNvCxnSpPr/>
          <p:nvPr/>
        </p:nvCxnSpPr>
        <p:spPr>
          <a:xfrm>
            <a:off x="3635896" y="2614477"/>
            <a:ext cx="576000" cy="75600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0" name="pole tekstowe 9">
            <a:extLst>
              <a:ext uri="{FF2B5EF4-FFF2-40B4-BE49-F238E27FC236}">
                <a16:creationId xmlns:a16="http://schemas.microsoft.com/office/drawing/2014/main" id="{D3D84C80-4FDF-4335-A716-C56A132C9D23}"/>
              </a:ext>
            </a:extLst>
          </p:cNvPr>
          <p:cNvSpPr txBox="1"/>
          <p:nvPr/>
        </p:nvSpPr>
        <p:spPr>
          <a:xfrm>
            <a:off x="6156176" y="19455"/>
            <a:ext cx="3713351" cy="2123658"/>
          </a:xfrm>
          <a:prstGeom prst="rect">
            <a:avLst/>
          </a:prstGeom>
          <a:noFill/>
        </p:spPr>
        <p:txBody>
          <a:bodyPr wrap="square">
            <a:spAutoFit/>
          </a:bodyPr>
          <a:lstStyle/>
          <a:p>
            <a:r>
              <a:rPr kumimoji="0" lang="pl-PL" sz="4400" b="0" i="0" u="none" strike="noStrike" kern="1200" cap="none" spc="0" normalizeH="0" baseline="0" noProof="0" dirty="0">
                <a:ln>
                  <a:noFill/>
                </a:ln>
                <a:solidFill>
                  <a:prstClr val="black"/>
                </a:solidFill>
                <a:effectLst/>
                <a:uLnTx/>
                <a:uFillTx/>
                <a:latin typeface="Calibri"/>
                <a:ea typeface="+mj-ea"/>
                <a:cs typeface="+mj-cs"/>
              </a:rPr>
              <a:t>Rolnictwo a dobra publiczne </a:t>
            </a:r>
            <a:endParaRPr lang="pl-PL" dirty="0"/>
          </a:p>
        </p:txBody>
      </p:sp>
    </p:spTree>
    <p:extLst>
      <p:ext uri="{BB962C8B-B14F-4D97-AF65-F5344CB8AC3E}">
        <p14:creationId xmlns:p14="http://schemas.microsoft.com/office/powerpoint/2010/main" val="33758712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C8D6A52-603D-449A-8D55-4C5D775BBB4C}"/>
              </a:ext>
            </a:extLst>
          </p:cNvPr>
          <p:cNvSpPr>
            <a:spLocks noGrp="1"/>
          </p:cNvSpPr>
          <p:nvPr>
            <p:ph type="title"/>
          </p:nvPr>
        </p:nvSpPr>
        <p:spPr>
          <a:xfrm>
            <a:off x="461955" y="-8020"/>
            <a:ext cx="8229600" cy="1143000"/>
          </a:xfrm>
        </p:spPr>
        <p:txBody>
          <a:bodyPr/>
          <a:lstStyle/>
          <a:p>
            <a:r>
              <a:rPr lang="pl-PL" dirty="0"/>
              <a:t>WPR a dobra publiczne</a:t>
            </a:r>
          </a:p>
        </p:txBody>
      </p:sp>
      <p:sp>
        <p:nvSpPr>
          <p:cNvPr id="3" name="Symbol zastępczy zawartości 2">
            <a:extLst>
              <a:ext uri="{FF2B5EF4-FFF2-40B4-BE49-F238E27FC236}">
                <a16:creationId xmlns:a16="http://schemas.microsoft.com/office/drawing/2014/main" id="{8B57AFC8-822E-42A0-A415-6E47A971FA11}"/>
              </a:ext>
            </a:extLst>
          </p:cNvPr>
          <p:cNvSpPr>
            <a:spLocks noGrp="1"/>
          </p:cNvSpPr>
          <p:nvPr>
            <p:ph idx="1"/>
          </p:nvPr>
        </p:nvSpPr>
        <p:spPr/>
        <p:txBody>
          <a:bodyPr/>
          <a:lstStyle/>
          <a:p>
            <a:endParaRPr lang="pl-PL" dirty="0"/>
          </a:p>
        </p:txBody>
      </p:sp>
      <p:sp>
        <p:nvSpPr>
          <p:cNvPr id="4" name="Symbol zastępczy numeru slajdu 3">
            <a:extLst>
              <a:ext uri="{FF2B5EF4-FFF2-40B4-BE49-F238E27FC236}">
                <a16:creationId xmlns:a16="http://schemas.microsoft.com/office/drawing/2014/main" id="{B29D4F0B-B302-4E32-8FFE-C2C336A2738C}"/>
              </a:ext>
            </a:extLst>
          </p:cNvPr>
          <p:cNvSpPr>
            <a:spLocks noGrp="1"/>
          </p:cNvSpPr>
          <p:nvPr>
            <p:ph type="sldNum" sz="quarter" idx="12"/>
          </p:nvPr>
        </p:nvSpPr>
        <p:spPr/>
        <p:txBody>
          <a:bodyPr/>
          <a:lstStyle/>
          <a:p>
            <a:pPr>
              <a:defRPr/>
            </a:pPr>
            <a:fld id="{E2A91A9D-8F58-4EAA-9C02-AF1BF534C9B7}" type="slidenum">
              <a:rPr lang="pl-PL" altLang="pl-PL" smtClean="0"/>
              <a:pPr>
                <a:defRPr/>
              </a:pPr>
              <a:t>18</a:t>
            </a:fld>
            <a:endParaRPr lang="pl-PL" altLang="pl-PL"/>
          </a:p>
        </p:txBody>
      </p:sp>
      <p:sp>
        <p:nvSpPr>
          <p:cNvPr id="6" name="pole tekstowe 5">
            <a:extLst>
              <a:ext uri="{FF2B5EF4-FFF2-40B4-BE49-F238E27FC236}">
                <a16:creationId xmlns:a16="http://schemas.microsoft.com/office/drawing/2014/main" id="{DC106FE4-E580-484A-9C43-80247EFC9CEE}"/>
              </a:ext>
            </a:extLst>
          </p:cNvPr>
          <p:cNvSpPr txBox="1"/>
          <p:nvPr/>
        </p:nvSpPr>
        <p:spPr>
          <a:xfrm>
            <a:off x="539552" y="884717"/>
            <a:ext cx="7512461" cy="954107"/>
          </a:xfrm>
          <a:prstGeom prst="rect">
            <a:avLst/>
          </a:prstGeom>
          <a:noFill/>
        </p:spPr>
        <p:txBody>
          <a:bodyPr wrap="square">
            <a:spAutoFit/>
          </a:bodyPr>
          <a:lstStyle/>
          <a:p>
            <a:r>
              <a:rPr lang="pl-PL" sz="1400" b="1" i="1" dirty="0">
                <a:effectLst/>
                <a:latin typeface="Times New Roman" panose="02020603050405020304" pitchFamily="18" charset="0"/>
                <a:ea typeface="Calibri" panose="020F0502020204030204" pitchFamily="34" charset="0"/>
              </a:rPr>
              <a:t>Funkcjonowaniu </a:t>
            </a:r>
            <a:r>
              <a:rPr lang="pl-PL" sz="1400" i="1" dirty="0">
                <a:effectLst/>
                <a:latin typeface="Times New Roman" panose="02020603050405020304" pitchFamily="18" charset="0"/>
                <a:ea typeface="Calibri" panose="020F0502020204030204" pitchFamily="34" charset="0"/>
              </a:rPr>
              <a:t>UE przyświeca między innymi szeroko zakrojony cel, jakim jest rozwój opłacalnych systemów produkcji żywności w wyniku wspierania zrównoważonego zarządzania zasobami naturalnymi i działań w dziedzinie klimatu, a także dążenie do zrównoważonego rozwoju terytorialnego </a:t>
            </a:r>
            <a:r>
              <a:rPr lang="pl-PL" sz="1400" dirty="0">
                <a:effectLst/>
                <a:latin typeface="Times New Roman" panose="02020603050405020304" pitchFamily="18" charset="0"/>
                <a:ea typeface="Calibri" panose="020F0502020204030204" pitchFamily="34" charset="0"/>
              </a:rPr>
              <a:t>(</a:t>
            </a:r>
            <a:r>
              <a:rPr lang="pl-PL" sz="1400" dirty="0" err="1">
                <a:effectLst/>
                <a:latin typeface="Times New Roman" panose="02020603050405020304" pitchFamily="18" charset="0"/>
                <a:ea typeface="Calibri" panose="020F0502020204030204" pitchFamily="34" charset="0"/>
              </a:rPr>
              <a:t>Uthes</a:t>
            </a:r>
            <a:r>
              <a:rPr lang="pl-PL" sz="1400" dirty="0">
                <a:effectLst/>
                <a:latin typeface="Times New Roman" panose="02020603050405020304" pitchFamily="18" charset="0"/>
                <a:ea typeface="Calibri" panose="020F0502020204030204" pitchFamily="34" charset="0"/>
              </a:rPr>
              <a:t>, Kelly, </a:t>
            </a:r>
            <a:r>
              <a:rPr lang="pl-PL" sz="1400" dirty="0" err="1">
                <a:effectLst/>
                <a:latin typeface="Times New Roman" panose="02020603050405020304" pitchFamily="18" charset="0"/>
                <a:ea typeface="Calibri" panose="020F0502020204030204" pitchFamily="34" charset="0"/>
              </a:rPr>
              <a:t>Kȍnig</a:t>
            </a:r>
            <a:r>
              <a:rPr lang="pl-PL" sz="1400" dirty="0">
                <a:effectLst/>
                <a:latin typeface="Times New Roman" panose="02020603050405020304" pitchFamily="18" charset="0"/>
                <a:ea typeface="Calibri" panose="020F0502020204030204" pitchFamily="34" charset="0"/>
              </a:rPr>
              <a:t>, 2020)</a:t>
            </a:r>
            <a:endParaRPr lang="pl-PL" sz="1400" i="1" dirty="0"/>
          </a:p>
        </p:txBody>
      </p:sp>
      <p:sp>
        <p:nvSpPr>
          <p:cNvPr id="8" name="pole tekstowe 7">
            <a:extLst>
              <a:ext uri="{FF2B5EF4-FFF2-40B4-BE49-F238E27FC236}">
                <a16:creationId xmlns:a16="http://schemas.microsoft.com/office/drawing/2014/main" id="{FEBA305E-DD8E-4C70-9F51-B32F29FF2F7F}"/>
              </a:ext>
            </a:extLst>
          </p:cNvPr>
          <p:cNvSpPr txBox="1"/>
          <p:nvPr/>
        </p:nvSpPr>
        <p:spPr>
          <a:xfrm>
            <a:off x="346868" y="5138111"/>
            <a:ext cx="8856984" cy="258084"/>
          </a:xfrm>
          <a:prstGeom prst="rect">
            <a:avLst/>
          </a:prstGeom>
          <a:noFill/>
        </p:spPr>
        <p:txBody>
          <a:bodyPr wrap="square">
            <a:spAutoFit/>
          </a:bodyPr>
          <a:lstStyle/>
          <a:p>
            <a:pPr lvl="0" algn="just">
              <a:lnSpc>
                <a:spcPct val="115000"/>
              </a:lnSpc>
              <a:spcAft>
                <a:spcPts val="1000"/>
              </a:spcAft>
            </a:pPr>
            <a:r>
              <a:rPr lang="en-US" sz="1000" dirty="0" err="1">
                <a:effectLst/>
                <a:latin typeface="Times New Roman" panose="02020603050405020304" pitchFamily="18" charset="0"/>
                <a:ea typeface="Calibri" panose="020F0502020204030204" pitchFamily="34" charset="0"/>
                <a:cs typeface="Times New Roman" panose="02020603050405020304" pitchFamily="18" charset="0"/>
              </a:rPr>
              <a:t>Uthes</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 S., Kelly E., </a:t>
            </a:r>
            <a:r>
              <a:rPr lang="en-US" sz="1000" dirty="0" err="1">
                <a:effectLst/>
                <a:latin typeface="Times New Roman" panose="02020603050405020304" pitchFamily="18" charset="0"/>
                <a:ea typeface="Calibri" panose="020F0502020204030204" pitchFamily="34" charset="0"/>
                <a:cs typeface="Times New Roman" panose="02020603050405020304" pitchFamily="18" charset="0"/>
              </a:rPr>
              <a:t>Kȍnig</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 H. J. (2020). Farm-level indicators for crop and landscape diversity derived from agricultural beneficiaries </a:t>
            </a:r>
            <a:r>
              <a:rPr lang="en-AU" sz="1000" dirty="0">
                <a:effectLst/>
                <a:latin typeface="Times New Roman" panose="02020603050405020304" pitchFamily="18" charset="0"/>
                <a:ea typeface="Calibri" panose="020F0502020204030204" pitchFamily="34" charset="0"/>
                <a:cs typeface="Times New Roman" panose="02020603050405020304" pitchFamily="18" charset="0"/>
              </a:rPr>
              <a:t>data. </a:t>
            </a:r>
            <a:r>
              <a:rPr lang="en-AU" sz="1000" i="1" dirty="0">
                <a:effectLst/>
                <a:latin typeface="Times New Roman" panose="02020603050405020304" pitchFamily="18" charset="0"/>
                <a:ea typeface="Calibri" panose="020F0502020204030204" pitchFamily="34" charset="0"/>
                <a:cs typeface="Times New Roman" panose="02020603050405020304" pitchFamily="18" charset="0"/>
              </a:rPr>
              <a:t>Ecological Indicators</a:t>
            </a:r>
            <a:r>
              <a:rPr lang="en-AU" sz="1000" dirty="0">
                <a:effectLst/>
                <a:latin typeface="Times New Roman" panose="02020603050405020304" pitchFamily="18" charset="0"/>
                <a:ea typeface="Calibri" panose="020F0502020204030204" pitchFamily="34" charset="0"/>
                <a:cs typeface="Times New Roman" panose="02020603050405020304" pitchFamily="18" charset="0"/>
              </a:rPr>
              <a:t>, nr 108. </a:t>
            </a:r>
            <a:endParaRPr lang="pl-PL"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pole tekstowe 9">
            <a:extLst>
              <a:ext uri="{FF2B5EF4-FFF2-40B4-BE49-F238E27FC236}">
                <a16:creationId xmlns:a16="http://schemas.microsoft.com/office/drawing/2014/main" id="{103E8DD7-2963-4820-9E4D-6C45552551C1}"/>
              </a:ext>
            </a:extLst>
          </p:cNvPr>
          <p:cNvSpPr txBox="1"/>
          <p:nvPr/>
        </p:nvSpPr>
        <p:spPr>
          <a:xfrm>
            <a:off x="557933" y="2012108"/>
            <a:ext cx="7494080" cy="523220"/>
          </a:xfrm>
          <a:prstGeom prst="rect">
            <a:avLst/>
          </a:prstGeom>
          <a:noFill/>
        </p:spPr>
        <p:txBody>
          <a:bodyPr wrap="square">
            <a:spAutoFit/>
          </a:bodyPr>
          <a:lstStyle/>
          <a:p>
            <a:r>
              <a:rPr lang="pl-PL" sz="1400" b="1" i="1" dirty="0">
                <a:latin typeface="Times New Roman" panose="02020603050405020304" pitchFamily="18" charset="0"/>
                <a:ea typeface="Calibri" panose="020F0502020204030204" pitchFamily="34" charset="0"/>
              </a:rPr>
              <a:t>S</a:t>
            </a:r>
            <a:r>
              <a:rPr lang="pl-PL" sz="1400" b="1" i="1" dirty="0">
                <a:effectLst/>
                <a:latin typeface="Times New Roman" panose="02020603050405020304" pitchFamily="18" charset="0"/>
                <a:ea typeface="Calibri" panose="020F0502020204030204" pitchFamily="34" charset="0"/>
              </a:rPr>
              <a:t>atysfakcjonujący</a:t>
            </a:r>
            <a:r>
              <a:rPr lang="pl-PL" sz="1400" i="1" dirty="0">
                <a:effectLst/>
                <a:latin typeface="Times New Roman" panose="02020603050405020304" pitchFamily="18" charset="0"/>
                <a:ea typeface="Calibri" panose="020F0502020204030204" pitchFamily="34" charset="0"/>
              </a:rPr>
              <a:t> poziom uzyskiwanych dochodów jest warunkiem wstępnym dostarczania przez nie szerokiego zakresu pożądanych przez społeczeństwa dóbr publicznych </a:t>
            </a:r>
            <a:r>
              <a:rPr lang="pl-PL" sz="1400" dirty="0">
                <a:effectLst/>
                <a:latin typeface="Times New Roman" panose="02020603050405020304" pitchFamily="18" charset="0"/>
                <a:ea typeface="Calibri" panose="020F0502020204030204" pitchFamily="34" charset="0"/>
              </a:rPr>
              <a:t>(R. </a:t>
            </a:r>
            <a:r>
              <a:rPr lang="pl-PL" sz="1400" dirty="0" err="1">
                <a:effectLst/>
                <a:latin typeface="Times New Roman" panose="02020603050405020304" pitchFamily="18" charset="0"/>
                <a:ea typeface="Calibri" panose="020F0502020204030204" pitchFamily="34" charset="0"/>
              </a:rPr>
              <a:t>Finger</a:t>
            </a:r>
            <a:r>
              <a:rPr lang="pl-PL" sz="1400" dirty="0">
                <a:effectLst/>
                <a:latin typeface="Times New Roman" panose="02020603050405020304" pitchFamily="18" charset="0"/>
                <a:ea typeface="Calibri" panose="020F0502020204030204" pitchFamily="34" charset="0"/>
              </a:rPr>
              <a:t> i N. El Benni, 2021). </a:t>
            </a:r>
            <a:endParaRPr lang="pl-PL" dirty="0"/>
          </a:p>
        </p:txBody>
      </p:sp>
      <p:sp>
        <p:nvSpPr>
          <p:cNvPr id="12" name="pole tekstowe 11">
            <a:extLst>
              <a:ext uri="{FF2B5EF4-FFF2-40B4-BE49-F238E27FC236}">
                <a16:creationId xmlns:a16="http://schemas.microsoft.com/office/drawing/2014/main" id="{2DB4A8A0-111D-42D1-B666-17A0E892CB24}"/>
              </a:ext>
            </a:extLst>
          </p:cNvPr>
          <p:cNvSpPr txBox="1"/>
          <p:nvPr/>
        </p:nvSpPr>
        <p:spPr>
          <a:xfrm>
            <a:off x="539552" y="2708612"/>
            <a:ext cx="7360408" cy="954107"/>
          </a:xfrm>
          <a:prstGeom prst="rect">
            <a:avLst/>
          </a:prstGeom>
          <a:noFill/>
        </p:spPr>
        <p:txBody>
          <a:bodyPr wrap="square">
            <a:spAutoFit/>
          </a:bodyPr>
          <a:lstStyle/>
          <a:p>
            <a:r>
              <a:rPr lang="pl-PL" sz="1400" b="1" i="1" dirty="0">
                <a:latin typeface="Times New Roman" panose="02020603050405020304" pitchFamily="18" charset="0"/>
                <a:ea typeface="Calibri" panose="020F0502020204030204" pitchFamily="34" charset="0"/>
              </a:rPr>
              <a:t>G</a:t>
            </a:r>
            <a:r>
              <a:rPr lang="pl-PL" sz="1400" b="1" i="1" dirty="0">
                <a:effectLst/>
                <a:latin typeface="Times New Roman" panose="02020603050405020304" pitchFamily="18" charset="0"/>
                <a:ea typeface="Calibri" panose="020F0502020204030204" pitchFamily="34" charset="0"/>
              </a:rPr>
              <a:t>łównym</a:t>
            </a:r>
            <a:r>
              <a:rPr lang="pl-PL" sz="1400" i="1" dirty="0">
                <a:effectLst/>
                <a:latin typeface="Times New Roman" panose="02020603050405020304" pitchFamily="18" charset="0"/>
                <a:ea typeface="Calibri" panose="020F0502020204030204" pitchFamily="34" charset="0"/>
              </a:rPr>
              <a:t> celem polityki rolnej UE powinna być pomoc gospodarstwom rolniczym w znalezieniu równowagi między dostarczaniem przez nie dóbr publicznych, w tym tych służących ochronie środowiska przyrodniczego i klimatu, a zapewnieniem dochodów rolniczych (</a:t>
            </a:r>
            <a:r>
              <a:rPr lang="pl-PL" sz="1400" dirty="0">
                <a:effectLst/>
                <a:latin typeface="Times New Roman" panose="02020603050405020304" pitchFamily="18" charset="0"/>
                <a:ea typeface="Calibri" panose="020F0502020204030204" pitchFamily="34" charset="0"/>
              </a:rPr>
              <a:t>R. </a:t>
            </a:r>
            <a:r>
              <a:rPr lang="pl-PL" sz="1400" dirty="0" err="1">
                <a:effectLst/>
                <a:latin typeface="Times New Roman" panose="02020603050405020304" pitchFamily="18" charset="0"/>
                <a:ea typeface="Calibri" panose="020F0502020204030204" pitchFamily="34" charset="0"/>
              </a:rPr>
              <a:t>M’barek</a:t>
            </a:r>
            <a:r>
              <a:rPr lang="pl-PL" sz="1400" dirty="0">
                <a:effectLst/>
                <a:latin typeface="Times New Roman" panose="02020603050405020304" pitchFamily="18" charset="0"/>
                <a:ea typeface="Calibri" panose="020F0502020204030204" pitchFamily="34" charset="0"/>
              </a:rPr>
              <a:t> i inni, 2017)</a:t>
            </a:r>
            <a:r>
              <a:rPr lang="pl-PL" sz="1400" i="1" dirty="0">
                <a:effectLst/>
                <a:latin typeface="Times New Roman" panose="02020603050405020304" pitchFamily="18" charset="0"/>
                <a:ea typeface="Calibri" panose="020F0502020204030204" pitchFamily="34" charset="0"/>
              </a:rPr>
              <a:t>.</a:t>
            </a:r>
            <a:endParaRPr lang="pl-PL" i="1" dirty="0"/>
          </a:p>
        </p:txBody>
      </p:sp>
      <p:sp>
        <p:nvSpPr>
          <p:cNvPr id="14" name="pole tekstowe 13">
            <a:extLst>
              <a:ext uri="{FF2B5EF4-FFF2-40B4-BE49-F238E27FC236}">
                <a16:creationId xmlns:a16="http://schemas.microsoft.com/office/drawing/2014/main" id="{5ED6DEC2-1CE1-474E-8F7E-7A19B7E9AD65}"/>
              </a:ext>
            </a:extLst>
          </p:cNvPr>
          <p:cNvSpPr txBox="1"/>
          <p:nvPr/>
        </p:nvSpPr>
        <p:spPr>
          <a:xfrm>
            <a:off x="179512" y="6424573"/>
            <a:ext cx="9048163" cy="430887"/>
          </a:xfrm>
          <a:prstGeom prst="rect">
            <a:avLst/>
          </a:prstGeom>
          <a:noFill/>
        </p:spPr>
        <p:txBody>
          <a:bodyPr wrap="square">
            <a:spAutoFit/>
          </a:bodyPr>
          <a:lstStyle/>
          <a:p>
            <a:pPr lvl="0" algn="just">
              <a:spcAft>
                <a:spcPts val="0"/>
              </a:spcAft>
            </a:pPr>
            <a:r>
              <a:rPr lang="pl-PL"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pl-PL" sz="1000" dirty="0">
                <a:latin typeface="Times New Roman" panose="02020603050405020304" pitchFamily="18" charset="0"/>
                <a:ea typeface="Calibri" panose="020F0502020204030204" pitchFamily="34" charset="0"/>
                <a:cs typeface="Times New Roman" panose="02020603050405020304" pitchFamily="18" charset="0"/>
              </a:rPr>
              <a:t>Biernat-Jarka A.2016.Dobra publiczne w rolnictwie w nowej perspektywie finansowej Unii Europejskiej, Zagadnienia Ekonomiki Rolnej, nr    </a:t>
            </a:r>
          </a:p>
          <a:p>
            <a:pPr lvl="0" algn="just">
              <a:spcAft>
                <a:spcPts val="0"/>
              </a:spcAft>
            </a:pPr>
            <a:r>
              <a:rPr lang="pl-PL" sz="1000" dirty="0">
                <a:latin typeface="Times New Roman" panose="02020603050405020304" pitchFamily="18" charset="0"/>
                <a:ea typeface="Calibri" panose="020F0502020204030204" pitchFamily="34" charset="0"/>
                <a:cs typeface="Times New Roman" panose="02020603050405020304" pitchFamily="18" charset="0"/>
              </a:rPr>
              <a:t>     1.2016</a:t>
            </a:r>
            <a:endParaRPr lang="pl-PL" sz="1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6" name="pole tekstowe 15">
            <a:extLst>
              <a:ext uri="{FF2B5EF4-FFF2-40B4-BE49-F238E27FC236}">
                <a16:creationId xmlns:a16="http://schemas.microsoft.com/office/drawing/2014/main" id="{969760F6-16D0-4B22-A0AF-59D3146B4DD5}"/>
              </a:ext>
            </a:extLst>
          </p:cNvPr>
          <p:cNvSpPr txBox="1"/>
          <p:nvPr/>
        </p:nvSpPr>
        <p:spPr>
          <a:xfrm>
            <a:off x="4079" y="5421646"/>
            <a:ext cx="9052013" cy="455446"/>
          </a:xfrm>
          <a:prstGeom prst="rect">
            <a:avLst/>
          </a:prstGeom>
          <a:noFill/>
        </p:spPr>
        <p:txBody>
          <a:bodyPr wrap="square">
            <a:spAutoFit/>
          </a:bodyPr>
          <a:lstStyle/>
          <a:p>
            <a:pPr lvl="0" algn="just">
              <a:lnSpc>
                <a:spcPct val="110000"/>
              </a:lnSpc>
              <a:spcAft>
                <a:spcPts val="0"/>
              </a:spcAft>
            </a:pPr>
            <a:r>
              <a:rPr lang="pl-PL"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de-DE" sz="1000" dirty="0">
                <a:effectLst/>
                <a:latin typeface="Times New Roman" panose="02020603050405020304" pitchFamily="18" charset="0"/>
                <a:ea typeface="Calibri" panose="020F0502020204030204" pitchFamily="34" charset="0"/>
                <a:cs typeface="Times New Roman" panose="02020603050405020304" pitchFamily="18" charset="0"/>
              </a:rPr>
              <a:t>Finger F., El Benni N., (2021). </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Farm income in European agriculture: new perspectives on</a:t>
            </a:r>
            <a:r>
              <a:rPr lang="pl-PL" sz="1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measurement and implications for policy </a:t>
            </a:r>
            <a:r>
              <a:rPr lang="pl-PL" sz="1000" dirty="0">
                <a:effectLst/>
                <a:latin typeface="Times New Roman" panose="02020603050405020304" pitchFamily="18" charset="0"/>
                <a:ea typeface="Calibri" panose="020F0502020204030204" pitchFamily="34" charset="0"/>
                <a:cs typeface="Times New Roman" panose="02020603050405020304" pitchFamily="18" charset="0"/>
              </a:rPr>
              <a:t> </a:t>
            </a:r>
          </a:p>
          <a:p>
            <a:pPr lvl="0" algn="just">
              <a:lnSpc>
                <a:spcPct val="110000"/>
              </a:lnSpc>
              <a:spcAft>
                <a:spcPts val="0"/>
              </a:spcAft>
            </a:pPr>
            <a:r>
              <a:rPr lang="pl-PL" sz="1000" dirty="0">
                <a:latin typeface="Times New Roman" panose="02020603050405020304" pitchFamily="18" charset="0"/>
                <a:ea typeface="Calibri" panose="020F0502020204030204" pitchFamily="34" charset="0"/>
                <a:cs typeface="Times New Roman" panose="02020603050405020304" pitchFamily="18" charset="0"/>
              </a:rPr>
              <a:t>         </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evaluation. </a:t>
            </a:r>
            <a:r>
              <a:rPr lang="en-US" sz="1000" i="1" dirty="0">
                <a:effectLst/>
                <a:latin typeface="Times New Roman" panose="02020603050405020304" pitchFamily="18" charset="0"/>
                <a:ea typeface="Calibri" panose="020F0502020204030204" pitchFamily="34" charset="0"/>
                <a:cs typeface="Times New Roman" panose="02020603050405020304" pitchFamily="18" charset="0"/>
              </a:rPr>
              <a:t>European Review of Agriculture Economics,</a:t>
            </a:r>
            <a:r>
              <a:rPr lang="pl-PL" sz="1000" i="1" dirty="0">
                <a:latin typeface="Times New Roman" panose="02020603050405020304" pitchFamily="18" charset="0"/>
                <a:ea typeface="Calibri" panose="020F0502020204030204" pitchFamily="34" charset="0"/>
                <a:cs typeface="Times New Roman" panose="02020603050405020304" pitchFamily="18" charset="0"/>
              </a:rPr>
              <a:t> </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48(2).</a:t>
            </a:r>
            <a:endParaRPr lang="pl-PL"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pole tekstowe 12">
            <a:extLst>
              <a:ext uri="{FF2B5EF4-FFF2-40B4-BE49-F238E27FC236}">
                <a16:creationId xmlns:a16="http://schemas.microsoft.com/office/drawing/2014/main" id="{31AD6E56-E63B-4B26-A084-8F34D054067D}"/>
              </a:ext>
            </a:extLst>
          </p:cNvPr>
          <p:cNvSpPr txBox="1"/>
          <p:nvPr/>
        </p:nvSpPr>
        <p:spPr>
          <a:xfrm>
            <a:off x="524136" y="3738339"/>
            <a:ext cx="5738666" cy="954107"/>
          </a:xfrm>
          <a:prstGeom prst="rect">
            <a:avLst/>
          </a:prstGeom>
          <a:noFill/>
        </p:spPr>
        <p:txBody>
          <a:bodyPr wrap="square">
            <a:spAutoFit/>
          </a:bodyPr>
          <a:lstStyle/>
          <a:p>
            <a:r>
              <a:rPr lang="pl-PL" sz="1400" b="1" i="1" dirty="0">
                <a:latin typeface="Times New Roman" panose="02020603050405020304" pitchFamily="18" charset="0"/>
                <a:cs typeface="Times New Roman" panose="02020603050405020304" pitchFamily="18" charset="0"/>
              </a:rPr>
              <a:t>Budżet</a:t>
            </a:r>
            <a:r>
              <a:rPr lang="pl-PL" sz="1400" i="1" dirty="0">
                <a:latin typeface="Times New Roman" panose="02020603050405020304" pitchFamily="18" charset="0"/>
                <a:cs typeface="Times New Roman" panose="02020603050405020304" pitchFamily="18" charset="0"/>
              </a:rPr>
              <a:t> UE powinien być wykorzystywany do finansowania w UE dóbr publicznych, których państwa członkowskie i regiony nie są w stanie sfinansować same bądź finansowanie których z budżetu UE może zapewnić lepsze efekty (Biernat-Jarka 2016)</a:t>
            </a:r>
          </a:p>
        </p:txBody>
      </p:sp>
      <p:sp>
        <p:nvSpPr>
          <p:cNvPr id="15" name="pole tekstowe 14">
            <a:extLst>
              <a:ext uri="{FF2B5EF4-FFF2-40B4-BE49-F238E27FC236}">
                <a16:creationId xmlns:a16="http://schemas.microsoft.com/office/drawing/2014/main" id="{119968E5-E531-465A-BF0D-78AD42913C27}"/>
              </a:ext>
            </a:extLst>
          </p:cNvPr>
          <p:cNvSpPr txBox="1"/>
          <p:nvPr/>
        </p:nvSpPr>
        <p:spPr>
          <a:xfrm>
            <a:off x="-24845" y="5839798"/>
            <a:ext cx="9252520" cy="584775"/>
          </a:xfrm>
          <a:prstGeom prst="rect">
            <a:avLst/>
          </a:prstGeom>
          <a:noFill/>
        </p:spPr>
        <p:txBody>
          <a:bodyPr wrap="square">
            <a:spAutoFit/>
          </a:bodyPr>
          <a:lstStyle/>
          <a:p>
            <a:pPr lvl="0" algn="just">
              <a:spcAft>
                <a:spcPts val="0"/>
              </a:spcAft>
            </a:pPr>
            <a:r>
              <a:rPr lang="pl-PL"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M’barek R., </a:t>
            </a:r>
            <a:r>
              <a:rPr lang="en-US" sz="1000" dirty="0" err="1">
                <a:effectLst/>
                <a:latin typeface="Times New Roman" panose="02020603050405020304" pitchFamily="18" charset="0"/>
                <a:ea typeface="Calibri" panose="020F0502020204030204" pitchFamily="34" charset="0"/>
                <a:cs typeface="Times New Roman" panose="02020603050405020304" pitchFamily="18" charset="0"/>
              </a:rPr>
              <a:t>Barreiro_Hurle</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 J., Boulanger P., </a:t>
            </a:r>
            <a:r>
              <a:rPr lang="en-US" sz="1000" dirty="0" err="1">
                <a:effectLst/>
                <a:latin typeface="Times New Roman" panose="02020603050405020304" pitchFamily="18" charset="0"/>
                <a:ea typeface="Calibri" panose="020F0502020204030204" pitchFamily="34" charset="0"/>
                <a:cs typeface="Times New Roman" panose="02020603050405020304" pitchFamily="18" charset="0"/>
              </a:rPr>
              <a:t>Caivano</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US" sz="1000" dirty="0" err="1">
                <a:effectLst/>
                <a:latin typeface="Times New Roman" panose="02020603050405020304" pitchFamily="18" charset="0"/>
                <a:ea typeface="Calibri" panose="020F0502020204030204" pitchFamily="34" charset="0"/>
                <a:cs typeface="Times New Roman" panose="02020603050405020304" pitchFamily="18" charset="0"/>
              </a:rPr>
              <a:t>Ciaian</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 P., Dudu H., Espinosa M., </a:t>
            </a:r>
            <a:r>
              <a:rPr lang="en-US" sz="1000" dirty="0" err="1">
                <a:effectLst/>
                <a:latin typeface="Times New Roman" panose="02020603050405020304" pitchFamily="18" charset="0"/>
                <a:ea typeface="Calibri" panose="020F0502020204030204" pitchFamily="34" charset="0"/>
                <a:cs typeface="Times New Roman" panose="02020603050405020304" pitchFamily="18" charset="0"/>
              </a:rPr>
              <a:t>Fellmann</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 T., Ferrari E., Gomez y Paloma S., </a:t>
            </a:r>
            <a:r>
              <a:rPr lang="pl-PL" sz="1000" dirty="0">
                <a:effectLst/>
                <a:latin typeface="Times New Roman" panose="02020603050405020304" pitchFamily="18" charset="0"/>
                <a:ea typeface="Calibri" panose="020F0502020204030204" pitchFamily="34" charset="0"/>
                <a:cs typeface="Times New Roman" panose="02020603050405020304" pitchFamily="18" charset="0"/>
              </a:rPr>
              <a:t> </a:t>
            </a:r>
          </a:p>
          <a:p>
            <a:pPr lvl="0" algn="just">
              <a:spcAft>
                <a:spcPts val="0"/>
              </a:spcAft>
            </a:pPr>
            <a:r>
              <a:rPr lang="pl-PL" sz="1000" dirty="0">
                <a:latin typeface="Times New Roman" panose="02020603050405020304" pitchFamily="18" charset="0"/>
                <a:ea typeface="Calibri" panose="020F0502020204030204" pitchFamily="34" charset="0"/>
                <a:cs typeface="Times New Roman" panose="02020603050405020304" pitchFamily="18" charset="0"/>
              </a:rPr>
              <a:t>           </a:t>
            </a:r>
            <a:r>
              <a:rPr lang="en-US" sz="1000" dirty="0" err="1">
                <a:effectLst/>
                <a:latin typeface="Times New Roman" panose="02020603050405020304" pitchFamily="18" charset="0"/>
                <a:ea typeface="Calibri" panose="020F0502020204030204" pitchFamily="34" charset="0"/>
                <a:cs typeface="Times New Roman" panose="02020603050405020304" pitchFamily="18" charset="0"/>
              </a:rPr>
              <a:t>Gorrin</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 Gonzales C., </a:t>
            </a:r>
            <a:r>
              <a:rPr lang="en-US" sz="1000" dirty="0" err="1">
                <a:effectLst/>
                <a:latin typeface="Times New Roman" panose="02020603050405020304" pitchFamily="18" charset="0"/>
                <a:ea typeface="Calibri" panose="020F0502020204030204" pitchFamily="34" charset="0"/>
                <a:cs typeface="Times New Roman" panose="02020603050405020304" pitchFamily="18" charset="0"/>
              </a:rPr>
              <a:t>Himics</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 M., </a:t>
            </a:r>
            <a:r>
              <a:rPr lang="en-US" sz="1000" dirty="0" err="1">
                <a:effectLst/>
                <a:latin typeface="Times New Roman" panose="02020603050405020304" pitchFamily="18" charset="0"/>
                <a:ea typeface="Calibri" panose="020F0502020204030204" pitchFamily="34" charset="0"/>
                <a:cs typeface="Times New Roman" panose="02020603050405020304" pitchFamily="18" charset="0"/>
              </a:rPr>
              <a:t>Louhichi</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 K., </a:t>
            </a:r>
            <a:r>
              <a:rPr lang="en-US" sz="1000" dirty="0" err="1">
                <a:effectLst/>
                <a:latin typeface="Times New Roman" panose="02020603050405020304" pitchFamily="18" charset="0"/>
                <a:ea typeface="Calibri" panose="020F0502020204030204" pitchFamily="34" charset="0"/>
                <a:cs typeface="Times New Roman" panose="02020603050405020304" pitchFamily="18" charset="0"/>
              </a:rPr>
              <a:t>Perni</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 A., </a:t>
            </a:r>
            <a:r>
              <a:rPr lang="en-US" sz="1000" dirty="0" err="1">
                <a:effectLst/>
                <a:latin typeface="Times New Roman" panose="02020603050405020304" pitchFamily="18" charset="0"/>
                <a:ea typeface="Calibri" panose="020F0502020204030204" pitchFamily="34" charset="0"/>
                <a:cs typeface="Times New Roman" panose="02020603050405020304" pitchFamily="18" charset="0"/>
              </a:rPr>
              <a:t>Philippidis</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 G., </a:t>
            </a:r>
            <a:r>
              <a:rPr lang="en-US" sz="1000" dirty="0" err="1">
                <a:effectLst/>
                <a:latin typeface="Times New Roman" panose="02020603050405020304" pitchFamily="18" charset="0"/>
                <a:ea typeface="Calibri" panose="020F0502020204030204" pitchFamily="34" charset="0"/>
                <a:cs typeface="Times New Roman" panose="02020603050405020304" pitchFamily="18" charset="0"/>
              </a:rPr>
              <a:t>Salputra</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 G., </a:t>
            </a:r>
            <a:r>
              <a:rPr lang="en-US" sz="1000" dirty="0" err="1">
                <a:effectLst/>
                <a:latin typeface="Times New Roman" panose="02020603050405020304" pitchFamily="18" charset="0"/>
                <a:ea typeface="Calibri" panose="020F0502020204030204" pitchFamily="34" charset="0"/>
                <a:cs typeface="Times New Roman" panose="02020603050405020304" pitchFamily="18" charset="0"/>
              </a:rPr>
              <a:t>Witzke</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 P., Genovese G., (2017). </a:t>
            </a:r>
            <a:r>
              <a:rPr lang="en-US" sz="1000" i="1" dirty="0" err="1">
                <a:effectLst/>
                <a:latin typeface="Times New Roman" panose="02020603050405020304" pitchFamily="18" charset="0"/>
                <a:ea typeface="Calibri" panose="020F0502020204030204" pitchFamily="34" charset="0"/>
                <a:cs typeface="Times New Roman" panose="02020603050405020304" pitchFamily="18" charset="0"/>
              </a:rPr>
              <a:t>Scenar</a:t>
            </a:r>
            <a:r>
              <a:rPr lang="en-US" sz="1000" i="1" dirty="0">
                <a:effectLst/>
                <a:latin typeface="Times New Roman" panose="02020603050405020304" pitchFamily="18" charset="0"/>
                <a:ea typeface="Calibri" panose="020F0502020204030204" pitchFamily="34" charset="0"/>
                <a:cs typeface="Times New Roman" panose="02020603050405020304" pitchFamily="18" charset="0"/>
              </a:rPr>
              <a:t> 2030. Pathways </a:t>
            </a:r>
            <a:r>
              <a:rPr lang="pl-PL" sz="1000" i="1" dirty="0">
                <a:effectLst/>
                <a:latin typeface="Times New Roman" panose="02020603050405020304" pitchFamily="18" charset="0"/>
                <a:ea typeface="Calibri" panose="020F0502020204030204" pitchFamily="34" charset="0"/>
                <a:cs typeface="Times New Roman" panose="02020603050405020304" pitchFamily="18" charset="0"/>
              </a:rPr>
              <a:t> </a:t>
            </a:r>
          </a:p>
          <a:p>
            <a:pPr lvl="0" algn="just">
              <a:spcAft>
                <a:spcPts val="0"/>
              </a:spcAft>
            </a:pPr>
            <a:r>
              <a:rPr lang="pl-PL" sz="1000" i="1" dirty="0">
                <a:latin typeface="Times New Roman" panose="02020603050405020304" pitchFamily="18" charset="0"/>
                <a:ea typeface="Calibri" panose="020F0502020204030204" pitchFamily="34" charset="0"/>
                <a:cs typeface="Times New Roman" panose="02020603050405020304" pitchFamily="18" charset="0"/>
              </a:rPr>
              <a:t>           </a:t>
            </a:r>
            <a:r>
              <a:rPr lang="en-US" sz="1000" i="1" dirty="0">
                <a:effectLst/>
                <a:latin typeface="Times New Roman" panose="02020603050405020304" pitchFamily="18" charset="0"/>
                <a:ea typeface="Calibri" panose="020F0502020204030204" pitchFamily="34" charset="0"/>
                <a:cs typeface="Times New Roman" panose="02020603050405020304" pitchFamily="18" charset="0"/>
              </a:rPr>
              <a:t>for the European Union and food sector beyond 2020</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 European </a:t>
            </a:r>
            <a:r>
              <a:rPr lang="en-US" sz="1000" dirty="0" err="1">
                <a:effectLst/>
                <a:latin typeface="Times New Roman" panose="02020603050405020304" pitchFamily="18" charset="0"/>
                <a:ea typeface="Calibri" panose="020F0502020204030204" pitchFamily="34" charset="0"/>
                <a:cs typeface="Times New Roman" panose="02020603050405020304" pitchFamily="18" charset="0"/>
              </a:rPr>
              <a:t>Comission</a:t>
            </a: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a:t>
            </a:r>
            <a:endParaRPr lang="pl-PL" sz="1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558686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a 3"/>
          <p:cNvGrpSpPr/>
          <p:nvPr/>
        </p:nvGrpSpPr>
        <p:grpSpPr>
          <a:xfrm>
            <a:off x="467543" y="1412776"/>
            <a:ext cx="8248318" cy="4482558"/>
            <a:chOff x="97570" y="0"/>
            <a:chExt cx="5588224" cy="3027045"/>
          </a:xfrm>
        </p:grpSpPr>
        <p:grpSp>
          <p:nvGrpSpPr>
            <p:cNvPr id="5" name="Grupa 4"/>
            <p:cNvGrpSpPr>
              <a:grpSpLocks/>
            </p:cNvGrpSpPr>
            <p:nvPr/>
          </p:nvGrpSpPr>
          <p:grpSpPr>
            <a:xfrm>
              <a:off x="97570" y="0"/>
              <a:ext cx="5588224" cy="3027045"/>
              <a:chOff x="108594" y="0"/>
              <a:chExt cx="6219585" cy="3087024"/>
            </a:xfrm>
          </p:grpSpPr>
          <p:sp>
            <p:nvSpPr>
              <p:cNvPr id="7" name="Pole tekstowe 104"/>
              <p:cNvSpPr txBox="1"/>
              <p:nvPr/>
            </p:nvSpPr>
            <p:spPr>
              <a:xfrm>
                <a:off x="108594" y="1555042"/>
                <a:ext cx="400676" cy="1073232"/>
              </a:xfrm>
              <a:prstGeom prst="rect">
                <a:avLst/>
              </a:prstGeom>
              <a:solidFill>
                <a:srgbClr val="FFC000"/>
              </a:solidFill>
              <a:ln w="6350">
                <a:solidFill>
                  <a:schemeClr val="bg1"/>
                </a:solidFill>
              </a:ln>
              <a:effectLst/>
            </p:spPr>
            <p:style>
              <a:lnRef idx="0">
                <a:schemeClr val="accent1"/>
              </a:lnRef>
              <a:fillRef idx="0">
                <a:schemeClr val="accent1"/>
              </a:fillRef>
              <a:effectRef idx="0">
                <a:schemeClr val="accent1"/>
              </a:effectRef>
              <a:fontRef idx="minor">
                <a:schemeClr val="dk1"/>
              </a:fontRef>
            </p:style>
            <p:txBody>
              <a:bodyPr rot="0" spcFirstLastPara="0" vert="vert270"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Calibri"/>
                    <a:ea typeface="Calibri"/>
                    <a:cs typeface="Times New Roman" panose="02020603050405020304" pitchFamily="18" charset="0"/>
                  </a:rPr>
                  <a:t>Obowiązkowe</a:t>
                </a:r>
                <a:br>
                  <a:rPr kumimoji="0" lang="pl-PL" sz="1200" b="0" i="0" u="none" strike="noStrike" kern="1200" cap="none" spc="0" normalizeH="0" baseline="0" noProof="0" dirty="0">
                    <a:ln>
                      <a:noFill/>
                    </a:ln>
                    <a:solidFill>
                      <a:prstClr val="black"/>
                    </a:solidFill>
                    <a:effectLst/>
                    <a:uLnTx/>
                    <a:uFillTx/>
                    <a:latin typeface="Calibri"/>
                    <a:ea typeface="Calibri"/>
                    <a:cs typeface="Times New Roman" panose="02020603050405020304" pitchFamily="18" charset="0"/>
                  </a:rPr>
                </a:br>
                <a:r>
                  <a:rPr kumimoji="0" lang="pl-PL" sz="1200" b="0" i="0" u="none" strike="noStrike" kern="1200" cap="none" spc="0" normalizeH="0" baseline="0" noProof="0" dirty="0">
                    <a:ln>
                      <a:noFill/>
                    </a:ln>
                    <a:solidFill>
                      <a:prstClr val="black"/>
                    </a:solidFill>
                    <a:effectLst/>
                    <a:uLnTx/>
                    <a:uFillTx/>
                    <a:latin typeface="Calibri"/>
                    <a:ea typeface="Calibri"/>
                    <a:cs typeface="Times New Roman" panose="02020603050405020304" pitchFamily="18" charset="0"/>
                  </a:rPr>
                  <a:t> dla rolników</a:t>
                </a:r>
              </a:p>
            </p:txBody>
          </p:sp>
          <p:sp>
            <p:nvSpPr>
              <p:cNvPr id="8" name="Pole tekstowe 105"/>
              <p:cNvSpPr txBox="1"/>
              <p:nvPr/>
            </p:nvSpPr>
            <p:spPr>
              <a:xfrm>
                <a:off x="5818909" y="498764"/>
                <a:ext cx="492125" cy="818515"/>
              </a:xfrm>
              <a:prstGeom prst="rect">
                <a:avLst/>
              </a:prstGeom>
              <a:noFill/>
              <a:ln w="6350">
                <a:solidFill>
                  <a:schemeClr val="bg1"/>
                </a:solidFill>
              </a:ln>
              <a:effectLst/>
            </p:spPr>
            <p:style>
              <a:lnRef idx="0">
                <a:schemeClr val="accent1"/>
              </a:lnRef>
              <a:fillRef idx="0">
                <a:schemeClr val="accent1"/>
              </a:fillRef>
              <a:effectRef idx="0">
                <a:schemeClr val="accent1"/>
              </a:effectRef>
              <a:fontRef idx="minor">
                <a:schemeClr val="dk1"/>
              </a:fontRef>
            </p:style>
            <p:txBody>
              <a:bodyPr rot="0" spcFirstLastPara="0" vert="vert270"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Calibri"/>
                    <a:ea typeface="Calibri"/>
                    <a:cs typeface="Times New Roman" panose="02020603050405020304" pitchFamily="18" charset="0"/>
                  </a:rPr>
                  <a:t>Dobrowolne </a:t>
                </a:r>
                <a:br>
                  <a:rPr kumimoji="0" lang="pl-PL" sz="1200" b="0" i="0" u="none" strike="noStrike" kern="1200" cap="none" spc="0" normalizeH="0" baseline="0" noProof="0" dirty="0">
                    <a:ln>
                      <a:noFill/>
                    </a:ln>
                    <a:solidFill>
                      <a:prstClr val="black"/>
                    </a:solidFill>
                    <a:effectLst/>
                    <a:uLnTx/>
                    <a:uFillTx/>
                    <a:latin typeface="Calibri"/>
                    <a:ea typeface="Calibri"/>
                    <a:cs typeface="Times New Roman" panose="02020603050405020304" pitchFamily="18" charset="0"/>
                  </a:rPr>
                </a:br>
                <a:r>
                  <a:rPr kumimoji="0" lang="pl-PL" sz="1200" b="0" i="0" u="none" strike="noStrike" kern="1200" cap="none" spc="0" normalizeH="0" baseline="0" noProof="0" dirty="0">
                    <a:ln>
                      <a:noFill/>
                    </a:ln>
                    <a:solidFill>
                      <a:prstClr val="black"/>
                    </a:solidFill>
                    <a:effectLst/>
                    <a:uLnTx/>
                    <a:uFillTx/>
                    <a:latin typeface="Calibri"/>
                    <a:ea typeface="Calibri"/>
                    <a:cs typeface="Times New Roman" panose="02020603050405020304" pitchFamily="18" charset="0"/>
                  </a:rPr>
                  <a:t>dla rolników</a:t>
                </a:r>
              </a:p>
            </p:txBody>
          </p:sp>
          <p:sp>
            <p:nvSpPr>
              <p:cNvPr id="9" name="Pole tekstowe 106"/>
              <p:cNvSpPr txBox="1"/>
              <p:nvPr/>
            </p:nvSpPr>
            <p:spPr>
              <a:xfrm>
                <a:off x="5818909" y="1448790"/>
                <a:ext cx="509270" cy="1235075"/>
              </a:xfrm>
              <a:prstGeom prst="rect">
                <a:avLst/>
              </a:prstGeom>
              <a:noFill/>
              <a:ln w="6350">
                <a:solidFill>
                  <a:schemeClr val="bg1"/>
                </a:solidFill>
              </a:ln>
              <a:effectLst/>
            </p:spPr>
            <p:style>
              <a:lnRef idx="0">
                <a:schemeClr val="accent1"/>
              </a:lnRef>
              <a:fillRef idx="0">
                <a:schemeClr val="accent1"/>
              </a:fillRef>
              <a:effectRef idx="0">
                <a:schemeClr val="accent1"/>
              </a:effectRef>
              <a:fontRef idx="minor">
                <a:schemeClr val="dk1"/>
              </a:fontRef>
            </p:style>
            <p:txBody>
              <a:bodyPr rot="0" spcFirstLastPara="0" vert="vert270"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Calibri"/>
                    <a:ea typeface="Calibri"/>
                    <a:cs typeface="Times New Roman" panose="02020603050405020304" pitchFamily="18" charset="0"/>
                  </a:rPr>
                  <a:t>Obowiązkowe</a:t>
                </a:r>
                <a:br>
                  <a:rPr kumimoji="0" lang="pl-PL" sz="1200" b="0" i="0" u="none" strike="noStrike" kern="1200" cap="none" spc="0" normalizeH="0" baseline="0" noProof="0" dirty="0">
                    <a:ln>
                      <a:noFill/>
                    </a:ln>
                    <a:solidFill>
                      <a:prstClr val="black"/>
                    </a:solidFill>
                    <a:effectLst/>
                    <a:uLnTx/>
                    <a:uFillTx/>
                    <a:latin typeface="Calibri"/>
                    <a:ea typeface="Calibri"/>
                    <a:cs typeface="Times New Roman" panose="02020603050405020304" pitchFamily="18" charset="0"/>
                  </a:rPr>
                </a:br>
                <a:r>
                  <a:rPr kumimoji="0" lang="pl-PL" sz="1200" b="0" i="0" u="none" strike="noStrike" kern="1200" cap="none" spc="0" normalizeH="0" baseline="0" noProof="0" dirty="0">
                    <a:ln>
                      <a:noFill/>
                    </a:ln>
                    <a:solidFill>
                      <a:prstClr val="black"/>
                    </a:solidFill>
                    <a:effectLst/>
                    <a:uLnTx/>
                    <a:uFillTx/>
                    <a:latin typeface="Calibri"/>
                    <a:ea typeface="Calibri"/>
                    <a:cs typeface="Times New Roman" panose="02020603050405020304" pitchFamily="18" charset="0"/>
                  </a:rPr>
                  <a:t> dla rolników</a:t>
                </a:r>
              </a:p>
            </p:txBody>
          </p:sp>
          <p:sp>
            <p:nvSpPr>
              <p:cNvPr id="10" name="Pole tekstowe 107"/>
              <p:cNvSpPr txBox="1"/>
              <p:nvPr/>
            </p:nvSpPr>
            <p:spPr>
              <a:xfrm>
                <a:off x="108594" y="629392"/>
                <a:ext cx="401344" cy="818515"/>
              </a:xfrm>
              <a:prstGeom prst="rect">
                <a:avLst/>
              </a:prstGeom>
              <a:solidFill>
                <a:srgbClr val="FFC000"/>
              </a:solidFill>
              <a:ln w="6350">
                <a:solidFill>
                  <a:schemeClr val="bg1"/>
                </a:solidFill>
              </a:ln>
              <a:effectLst/>
            </p:spPr>
            <p:style>
              <a:lnRef idx="0">
                <a:schemeClr val="accent1"/>
              </a:lnRef>
              <a:fillRef idx="0">
                <a:schemeClr val="accent1"/>
              </a:fillRef>
              <a:effectRef idx="0">
                <a:schemeClr val="accent1"/>
              </a:effectRef>
              <a:fontRef idx="minor">
                <a:schemeClr val="dk1"/>
              </a:fontRef>
            </p:style>
            <p:txBody>
              <a:bodyPr rot="0" spcFirstLastPara="0" vert="vert270"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Calibri"/>
                    <a:ea typeface="Calibri"/>
                    <a:cs typeface="Times New Roman" panose="02020603050405020304" pitchFamily="18" charset="0"/>
                  </a:rPr>
                  <a:t>Dobrowolne </a:t>
                </a:r>
                <a:br>
                  <a:rPr kumimoji="0" lang="pl-PL" sz="1200" b="0" i="0" u="none" strike="noStrike" kern="1200" cap="none" spc="0" normalizeH="0" baseline="0" noProof="0" dirty="0">
                    <a:ln>
                      <a:noFill/>
                    </a:ln>
                    <a:solidFill>
                      <a:prstClr val="black"/>
                    </a:solidFill>
                    <a:effectLst/>
                    <a:uLnTx/>
                    <a:uFillTx/>
                    <a:latin typeface="Calibri"/>
                    <a:ea typeface="Calibri"/>
                    <a:cs typeface="Times New Roman" panose="02020603050405020304" pitchFamily="18" charset="0"/>
                  </a:rPr>
                </a:br>
                <a:r>
                  <a:rPr kumimoji="0" lang="pl-PL" sz="1200" b="0" i="0" u="none" strike="noStrike" kern="1200" cap="none" spc="0" normalizeH="0" baseline="0" noProof="0" dirty="0">
                    <a:ln>
                      <a:noFill/>
                    </a:ln>
                    <a:solidFill>
                      <a:prstClr val="black"/>
                    </a:solidFill>
                    <a:effectLst/>
                    <a:uLnTx/>
                    <a:uFillTx/>
                    <a:latin typeface="Calibri"/>
                    <a:ea typeface="Calibri"/>
                    <a:cs typeface="Times New Roman" panose="02020603050405020304" pitchFamily="18" charset="0"/>
                  </a:rPr>
                  <a:t>dla rolników</a:t>
                </a:r>
              </a:p>
            </p:txBody>
          </p:sp>
          <p:sp>
            <p:nvSpPr>
              <p:cNvPr id="11" name="Dowolny kształt 10"/>
              <p:cNvSpPr/>
              <p:nvPr/>
            </p:nvSpPr>
            <p:spPr>
              <a:xfrm>
                <a:off x="3152899" y="433449"/>
                <a:ext cx="2458085" cy="884465"/>
              </a:xfrm>
              <a:custGeom>
                <a:avLst/>
                <a:gdLst>
                  <a:gd name="connsiteX0" fmla="*/ 17253 w 2441276"/>
                  <a:gd name="connsiteY0" fmla="*/ 8627 h 819510"/>
                  <a:gd name="connsiteX1" fmla="*/ 2432649 w 2441276"/>
                  <a:gd name="connsiteY1" fmla="*/ 0 h 819510"/>
                  <a:gd name="connsiteX2" fmla="*/ 2441276 w 2441276"/>
                  <a:gd name="connsiteY2" fmla="*/ 819510 h 819510"/>
                  <a:gd name="connsiteX3" fmla="*/ 1345721 w 2441276"/>
                  <a:gd name="connsiteY3" fmla="*/ 819510 h 819510"/>
                  <a:gd name="connsiteX4" fmla="*/ 1337095 w 2441276"/>
                  <a:gd name="connsiteY4" fmla="*/ 353683 h 819510"/>
                  <a:gd name="connsiteX5" fmla="*/ 0 w 2441276"/>
                  <a:gd name="connsiteY5" fmla="*/ 353683 h 819510"/>
                  <a:gd name="connsiteX6" fmla="*/ 17253 w 2441276"/>
                  <a:gd name="connsiteY6" fmla="*/ 8627 h 819510"/>
                  <a:gd name="connsiteX0" fmla="*/ 0 w 2441276"/>
                  <a:gd name="connsiteY0" fmla="*/ 0 h 819510"/>
                  <a:gd name="connsiteX1" fmla="*/ 2432649 w 2441276"/>
                  <a:gd name="connsiteY1" fmla="*/ 0 h 819510"/>
                  <a:gd name="connsiteX2" fmla="*/ 2441276 w 2441276"/>
                  <a:gd name="connsiteY2" fmla="*/ 819510 h 819510"/>
                  <a:gd name="connsiteX3" fmla="*/ 1345721 w 2441276"/>
                  <a:gd name="connsiteY3" fmla="*/ 819510 h 819510"/>
                  <a:gd name="connsiteX4" fmla="*/ 1337095 w 2441276"/>
                  <a:gd name="connsiteY4" fmla="*/ 353683 h 819510"/>
                  <a:gd name="connsiteX5" fmla="*/ 0 w 2441276"/>
                  <a:gd name="connsiteY5" fmla="*/ 353683 h 819510"/>
                  <a:gd name="connsiteX6" fmla="*/ 0 w 2441276"/>
                  <a:gd name="connsiteY6" fmla="*/ 0 h 819510"/>
                  <a:gd name="connsiteX0" fmla="*/ 0 w 2441276"/>
                  <a:gd name="connsiteY0" fmla="*/ 0 h 819510"/>
                  <a:gd name="connsiteX1" fmla="*/ 2432649 w 2441276"/>
                  <a:gd name="connsiteY1" fmla="*/ 0 h 819510"/>
                  <a:gd name="connsiteX2" fmla="*/ 2441276 w 2441276"/>
                  <a:gd name="connsiteY2" fmla="*/ 819510 h 819510"/>
                  <a:gd name="connsiteX3" fmla="*/ 1345721 w 2441276"/>
                  <a:gd name="connsiteY3" fmla="*/ 819510 h 819510"/>
                  <a:gd name="connsiteX4" fmla="*/ 1294054 w 2441276"/>
                  <a:gd name="connsiteY4" fmla="*/ 379697 h 819510"/>
                  <a:gd name="connsiteX5" fmla="*/ 0 w 2441276"/>
                  <a:gd name="connsiteY5" fmla="*/ 353683 h 819510"/>
                  <a:gd name="connsiteX6" fmla="*/ 0 w 2441276"/>
                  <a:gd name="connsiteY6" fmla="*/ 0 h 819510"/>
                  <a:gd name="connsiteX0" fmla="*/ 0 w 2441276"/>
                  <a:gd name="connsiteY0" fmla="*/ 0 h 819510"/>
                  <a:gd name="connsiteX1" fmla="*/ 2432649 w 2441276"/>
                  <a:gd name="connsiteY1" fmla="*/ 0 h 819510"/>
                  <a:gd name="connsiteX2" fmla="*/ 2441276 w 2441276"/>
                  <a:gd name="connsiteY2" fmla="*/ 819510 h 819510"/>
                  <a:gd name="connsiteX3" fmla="*/ 1289769 w 2441276"/>
                  <a:gd name="connsiteY3" fmla="*/ 816929 h 819510"/>
                  <a:gd name="connsiteX4" fmla="*/ 1294054 w 2441276"/>
                  <a:gd name="connsiteY4" fmla="*/ 379697 h 819510"/>
                  <a:gd name="connsiteX5" fmla="*/ 0 w 2441276"/>
                  <a:gd name="connsiteY5" fmla="*/ 353683 h 819510"/>
                  <a:gd name="connsiteX6" fmla="*/ 0 w 2441276"/>
                  <a:gd name="connsiteY6" fmla="*/ 0 h 819510"/>
                  <a:gd name="connsiteX0" fmla="*/ 0 w 2441276"/>
                  <a:gd name="connsiteY0" fmla="*/ 0 h 819510"/>
                  <a:gd name="connsiteX1" fmla="*/ 2432649 w 2441276"/>
                  <a:gd name="connsiteY1" fmla="*/ 0 h 819510"/>
                  <a:gd name="connsiteX2" fmla="*/ 2441276 w 2441276"/>
                  <a:gd name="connsiteY2" fmla="*/ 819510 h 819510"/>
                  <a:gd name="connsiteX3" fmla="*/ 1289769 w 2441276"/>
                  <a:gd name="connsiteY3" fmla="*/ 816929 h 819510"/>
                  <a:gd name="connsiteX4" fmla="*/ 1294054 w 2441276"/>
                  <a:gd name="connsiteY4" fmla="*/ 379697 h 819510"/>
                  <a:gd name="connsiteX5" fmla="*/ 0 w 2441276"/>
                  <a:gd name="connsiteY5" fmla="*/ 379697 h 819510"/>
                  <a:gd name="connsiteX6" fmla="*/ 0 w 2441276"/>
                  <a:gd name="connsiteY6" fmla="*/ 0 h 819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41276" h="819510">
                    <a:moveTo>
                      <a:pt x="0" y="0"/>
                    </a:moveTo>
                    <a:lnTo>
                      <a:pt x="2432649" y="0"/>
                    </a:lnTo>
                    <a:cubicBezTo>
                      <a:pt x="2435525" y="273170"/>
                      <a:pt x="2438400" y="546340"/>
                      <a:pt x="2441276" y="819510"/>
                    </a:cubicBezTo>
                    <a:lnTo>
                      <a:pt x="1289769" y="816929"/>
                    </a:lnTo>
                    <a:cubicBezTo>
                      <a:pt x="1291197" y="671185"/>
                      <a:pt x="1292626" y="525441"/>
                      <a:pt x="1294054" y="379697"/>
                    </a:cubicBezTo>
                    <a:lnTo>
                      <a:pt x="0" y="379697"/>
                    </a:lnTo>
                    <a:lnTo>
                      <a:pt x="0" y="0"/>
                    </a:lnTo>
                    <a:close/>
                  </a:path>
                </a:pathLst>
              </a:custGeom>
              <a:solidFill>
                <a:srgbClr val="92D05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180000" rIns="252000" bIns="0" numCol="1" spcCol="0" rtlCol="0" fromWordArt="0" anchor="t" anchorCtr="0" forceAA="0" compatLnSpc="1">
                <a:prstTxWarp prst="textNoShape">
                  <a:avLst/>
                </a:prstTxWarp>
                <a:noAutofit/>
              </a:bodyPr>
              <a:lstStyle/>
              <a:p>
                <a:pPr marL="0" marR="0" lvl="0" indent="0" algn="r" defTabSz="914400" rtl="0" eaLnBrk="1" fontAlgn="auto" latinLnBrk="0" hangingPunct="1">
                  <a:lnSpc>
                    <a:spcPct val="115000"/>
                  </a:lnSpc>
                  <a:spcBef>
                    <a:spcPts val="0"/>
                  </a:spcBef>
                  <a:spcAft>
                    <a:spcPts val="1000"/>
                  </a:spcAft>
                  <a:buClrTx/>
                  <a:buSzTx/>
                  <a:buFontTx/>
                  <a:buNone/>
                  <a:tabLst/>
                  <a:defRPr/>
                </a:pPr>
                <a:r>
                  <a:rPr kumimoji="0" lang="pl-PL" sz="1400" b="0" i="0" u="none" strike="noStrike" kern="1200" cap="none" spc="0" normalizeH="0" baseline="0" noProof="0" dirty="0">
                    <a:ln>
                      <a:noFill/>
                    </a:ln>
                    <a:solidFill>
                      <a:srgbClr val="000000"/>
                    </a:solidFill>
                    <a:effectLst/>
                    <a:uLnTx/>
                    <a:uFillTx/>
                    <a:latin typeface="Calibri"/>
                    <a:ea typeface="Calibri"/>
                    <a:cs typeface="Times New Roman" panose="02020603050405020304" pitchFamily="18" charset="0"/>
                  </a:rPr>
                  <a:t>Zobowiązania rolno-klimatyczno-środowiskowe </a:t>
                </a:r>
                <a:br>
                  <a:rPr kumimoji="0" lang="pl-PL" sz="1400" b="0" i="0" u="none" strike="noStrike" kern="1200" cap="none" spc="0" normalizeH="0" baseline="0" noProof="0" dirty="0">
                    <a:ln>
                      <a:noFill/>
                    </a:ln>
                    <a:solidFill>
                      <a:srgbClr val="000000"/>
                    </a:solidFill>
                    <a:effectLst/>
                    <a:uLnTx/>
                    <a:uFillTx/>
                    <a:latin typeface="Calibri"/>
                    <a:ea typeface="Calibri"/>
                    <a:cs typeface="Times New Roman" panose="02020603050405020304" pitchFamily="18" charset="0"/>
                  </a:rPr>
                </a:br>
                <a:r>
                  <a:rPr kumimoji="0" lang="pl-PL" sz="1400" b="0" i="0" u="none" strike="noStrike" kern="1200" cap="none" spc="0" normalizeH="0" baseline="0" noProof="0" dirty="0">
                    <a:ln>
                      <a:noFill/>
                    </a:ln>
                    <a:solidFill>
                      <a:srgbClr val="000000"/>
                    </a:solidFill>
                    <a:effectLst/>
                    <a:uLnTx/>
                    <a:uFillTx/>
                    <a:latin typeface="Calibri"/>
                    <a:ea typeface="Calibri"/>
                    <a:cs typeface="Times New Roman" panose="02020603050405020304" pitchFamily="18" charset="0"/>
                  </a:rPr>
                  <a:t>FILAR II WPR</a:t>
                </a:r>
                <a:endParaRPr kumimoji="0" lang="pl-PL" sz="1400" b="0" i="0" u="none" strike="noStrike" kern="1200" cap="none" spc="0" normalizeH="0" baseline="0" noProof="0" dirty="0">
                  <a:ln>
                    <a:noFill/>
                  </a:ln>
                  <a:solidFill>
                    <a:prstClr val="white"/>
                  </a:solidFill>
                  <a:effectLst/>
                  <a:uLnTx/>
                  <a:uFillTx/>
                  <a:latin typeface="Calibri"/>
                  <a:ea typeface="Calibri"/>
                  <a:cs typeface="Times New Roman" panose="02020603050405020304" pitchFamily="18" charset="0"/>
                </a:endParaRPr>
              </a:p>
            </p:txBody>
          </p:sp>
          <p:sp>
            <p:nvSpPr>
              <p:cNvPr id="12" name="Prostokąt 11"/>
              <p:cNvSpPr/>
              <p:nvPr/>
            </p:nvSpPr>
            <p:spPr>
              <a:xfrm>
                <a:off x="653143" y="2101933"/>
                <a:ext cx="2337435" cy="603250"/>
              </a:xfrm>
              <a:prstGeom prst="rect">
                <a:avLst/>
              </a:prstGeom>
              <a:solidFill>
                <a:srgbClr val="FFC000"/>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1200" cap="none" spc="0" normalizeH="0" baseline="0" noProof="0" dirty="0">
                    <a:ln>
                      <a:noFill/>
                    </a:ln>
                    <a:solidFill>
                      <a:srgbClr val="000000"/>
                    </a:solidFill>
                    <a:effectLst/>
                    <a:uLnTx/>
                    <a:uFillTx/>
                    <a:latin typeface="Calibri"/>
                    <a:ea typeface="Calibri"/>
                    <a:cs typeface="Times New Roman" panose="02020603050405020304" pitchFamily="18" charset="0"/>
                  </a:rPr>
                  <a:t>Wymogi </a:t>
                </a:r>
                <a:r>
                  <a:rPr kumimoji="0" lang="pl-PL" sz="1400" b="0" i="0" u="none" strike="noStrike" kern="800" cap="none" spc="0" normalizeH="0" baseline="0" noProof="0" dirty="0">
                    <a:ln>
                      <a:noFill/>
                    </a:ln>
                    <a:solidFill>
                      <a:srgbClr val="000000"/>
                    </a:solidFill>
                    <a:effectLst/>
                    <a:uLnTx/>
                    <a:uFillTx/>
                    <a:latin typeface="Calibri"/>
                    <a:ea typeface="Calibri"/>
                    <a:cs typeface="Times New Roman" panose="02020603050405020304" pitchFamily="18" charset="0"/>
                  </a:rPr>
                  <a:t>wzajemnej zgodności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800" cap="none" spc="0" normalizeH="0" baseline="0" noProof="0" dirty="0">
                    <a:ln>
                      <a:noFill/>
                    </a:ln>
                    <a:solidFill>
                      <a:srgbClr val="000000"/>
                    </a:solidFill>
                    <a:effectLst/>
                    <a:uLnTx/>
                    <a:uFillTx/>
                    <a:latin typeface="Calibri"/>
                    <a:ea typeface="Calibri"/>
                    <a:cs typeface="Times New Roman" panose="02020603050405020304" pitchFamily="18" charset="0"/>
                  </a:rPr>
                  <a:t>Filar </a:t>
                </a:r>
                <a:r>
                  <a:rPr kumimoji="0" lang="pl-PL" sz="1400" b="0" i="0" u="none" strike="noStrike" kern="1200" cap="none" spc="0" normalizeH="0" baseline="0" noProof="0" dirty="0">
                    <a:ln>
                      <a:noFill/>
                    </a:ln>
                    <a:solidFill>
                      <a:srgbClr val="000000"/>
                    </a:solidFill>
                    <a:effectLst/>
                    <a:uLnTx/>
                    <a:uFillTx/>
                    <a:latin typeface="Calibri"/>
                    <a:ea typeface="Calibri"/>
                    <a:cs typeface="Times New Roman" panose="02020603050405020304" pitchFamily="18" charset="0"/>
                  </a:rPr>
                  <a:t>I WPR</a:t>
                </a:r>
                <a:endParaRPr kumimoji="0" lang="pl-PL" sz="1400" b="0" i="0" u="none" strike="noStrike" kern="1200" cap="none" spc="0" normalizeH="0" baseline="0" noProof="0" dirty="0">
                  <a:ln>
                    <a:noFill/>
                  </a:ln>
                  <a:solidFill>
                    <a:prstClr val="white"/>
                  </a:solidFill>
                  <a:effectLst/>
                  <a:uLnTx/>
                  <a:uFillTx/>
                  <a:latin typeface="Calibri"/>
                  <a:ea typeface="Calibri"/>
                  <a:cs typeface="Times New Roman" panose="02020603050405020304" pitchFamily="18" charset="0"/>
                </a:endParaRPr>
              </a:p>
              <a:p>
                <a:pPr marL="0" marR="0" lvl="0" indent="0" algn="ctr" defTabSz="914400" rtl="0" eaLnBrk="1" fontAlgn="auto" latinLnBrk="0" hangingPunct="1">
                  <a:lnSpc>
                    <a:spcPct val="115000"/>
                  </a:lnSpc>
                  <a:spcBef>
                    <a:spcPts val="0"/>
                  </a:spcBef>
                  <a:spcAft>
                    <a:spcPts val="1000"/>
                  </a:spcAft>
                  <a:buClrTx/>
                  <a:buSzTx/>
                  <a:buFontTx/>
                  <a:buNone/>
                  <a:tabLst/>
                  <a:defRPr/>
                </a:pPr>
                <a:endParaRPr kumimoji="0" lang="pl-PL" sz="1400" b="0" i="0" u="none" strike="noStrike" kern="1200" cap="none" spc="0" normalizeH="0" baseline="0" noProof="0" dirty="0">
                  <a:ln>
                    <a:noFill/>
                  </a:ln>
                  <a:solidFill>
                    <a:srgbClr val="000000"/>
                  </a:solidFill>
                  <a:effectLst/>
                  <a:uLnTx/>
                  <a:uFillTx/>
                  <a:latin typeface="Calibri"/>
                  <a:ea typeface="Calibri"/>
                  <a:cs typeface="Times New Roman" panose="02020603050405020304" pitchFamily="18" charset="0"/>
                </a:endParaRPr>
              </a:p>
            </p:txBody>
          </p:sp>
          <p:sp>
            <p:nvSpPr>
              <p:cNvPr id="13" name="Prostokąt 12"/>
              <p:cNvSpPr/>
              <p:nvPr/>
            </p:nvSpPr>
            <p:spPr>
              <a:xfrm>
                <a:off x="950026" y="1514104"/>
                <a:ext cx="2035175" cy="499745"/>
              </a:xfrm>
              <a:prstGeom prst="rect">
                <a:avLst/>
              </a:prstGeom>
              <a:solidFill>
                <a:srgbClr val="FFC000"/>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kumimoji="0" lang="pl-PL" sz="1400" b="0" i="0" u="none" strike="noStrike" kern="1200" cap="none" spc="0" normalizeH="0" baseline="0" noProof="0" dirty="0">
                    <a:ln>
                      <a:noFill/>
                    </a:ln>
                    <a:solidFill>
                      <a:srgbClr val="000000"/>
                    </a:solidFill>
                    <a:effectLst/>
                    <a:uLnTx/>
                    <a:uFillTx/>
                    <a:latin typeface="Calibri"/>
                    <a:ea typeface="Calibri"/>
                    <a:cs typeface="Times New Roman" panose="02020603050405020304" pitchFamily="18" charset="0"/>
                  </a:rPr>
                  <a:t>Zazielenienie Filar I WPR</a:t>
                </a:r>
                <a:endParaRPr kumimoji="0" lang="pl-PL" sz="1400" b="0" i="0" u="none" strike="noStrike" kern="1200" cap="none" spc="0" normalizeH="0" baseline="0" noProof="0" dirty="0">
                  <a:ln>
                    <a:noFill/>
                  </a:ln>
                  <a:solidFill>
                    <a:prstClr val="white"/>
                  </a:solidFill>
                  <a:effectLst/>
                  <a:uLnTx/>
                  <a:uFillTx/>
                  <a:latin typeface="Calibri"/>
                  <a:ea typeface="Calibri"/>
                  <a:cs typeface="Times New Roman" panose="02020603050405020304" pitchFamily="18" charset="0"/>
                </a:endParaRPr>
              </a:p>
            </p:txBody>
          </p:sp>
          <p:sp>
            <p:nvSpPr>
              <p:cNvPr id="14" name="Prostokąt 13"/>
              <p:cNvSpPr/>
              <p:nvPr/>
            </p:nvSpPr>
            <p:spPr>
              <a:xfrm>
                <a:off x="1155138" y="629393"/>
                <a:ext cx="1832273" cy="734795"/>
              </a:xfrm>
              <a:prstGeom prst="rect">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kumimoji="0" lang="pl-PL" sz="1400" b="0" i="0" u="none" strike="noStrike" kern="1200" cap="none" spc="0" normalizeH="0" baseline="0" noProof="0" dirty="0">
                    <a:ln>
                      <a:noFill/>
                    </a:ln>
                    <a:solidFill>
                      <a:srgbClr val="000000"/>
                    </a:solidFill>
                    <a:effectLst/>
                    <a:uLnTx/>
                    <a:uFillTx/>
                    <a:latin typeface="Calibri"/>
                    <a:ea typeface="Calibri"/>
                    <a:cs typeface="Times New Roman" panose="02020603050405020304" pitchFamily="18" charset="0"/>
                  </a:rPr>
                  <a:t>Działania rolno-klimatyczno-środowiskowe</a:t>
                </a:r>
                <a:br>
                  <a:rPr kumimoji="0" lang="pl-PL" sz="1400" b="0" i="0" u="none" strike="noStrike" kern="1200" cap="none" spc="0" normalizeH="0" baseline="0" noProof="0" dirty="0">
                    <a:ln>
                      <a:noFill/>
                    </a:ln>
                    <a:solidFill>
                      <a:srgbClr val="000000"/>
                    </a:solidFill>
                    <a:effectLst/>
                    <a:uLnTx/>
                    <a:uFillTx/>
                    <a:latin typeface="Calibri"/>
                    <a:ea typeface="Calibri"/>
                    <a:cs typeface="Times New Roman" panose="02020603050405020304" pitchFamily="18" charset="0"/>
                  </a:rPr>
                </a:br>
                <a:r>
                  <a:rPr kumimoji="0" lang="pl-PL" sz="1400" b="0" i="0" u="none" strike="noStrike" kern="1200" cap="none" spc="0" normalizeH="0" baseline="0" noProof="0" dirty="0">
                    <a:ln>
                      <a:noFill/>
                    </a:ln>
                    <a:solidFill>
                      <a:srgbClr val="000000"/>
                    </a:solidFill>
                    <a:effectLst/>
                    <a:uLnTx/>
                    <a:uFillTx/>
                    <a:latin typeface="Calibri"/>
                    <a:ea typeface="Calibri"/>
                    <a:cs typeface="Times New Roman" panose="02020603050405020304" pitchFamily="18" charset="0"/>
                  </a:rPr>
                  <a:t>FILAR II WPR</a:t>
                </a:r>
                <a:endParaRPr kumimoji="0" lang="pl-PL" sz="1400" b="0" i="0" u="none" strike="noStrike" kern="1200" cap="none" spc="0" normalizeH="0" baseline="0" noProof="0" dirty="0">
                  <a:ln>
                    <a:noFill/>
                  </a:ln>
                  <a:solidFill>
                    <a:prstClr val="white"/>
                  </a:solidFill>
                  <a:effectLst/>
                  <a:uLnTx/>
                  <a:uFillTx/>
                  <a:latin typeface="Calibri"/>
                  <a:ea typeface="Calibri"/>
                  <a:cs typeface="Times New Roman" panose="02020603050405020304" pitchFamily="18" charset="0"/>
                </a:endParaRPr>
              </a:p>
            </p:txBody>
          </p:sp>
          <p:sp>
            <p:nvSpPr>
              <p:cNvPr id="15" name="Prostokąt 14"/>
              <p:cNvSpPr/>
              <p:nvPr/>
            </p:nvSpPr>
            <p:spPr>
              <a:xfrm>
                <a:off x="3141024" y="1419101"/>
                <a:ext cx="2466975" cy="1284605"/>
              </a:xfrm>
              <a:prstGeom prst="rect">
                <a:avLst/>
              </a:prstGeom>
              <a:solidFill>
                <a:srgbClr val="92D050"/>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kumimoji="0" lang="pl-PL" sz="1400" b="0" i="0" u="none" strike="noStrike" kern="1200" cap="none" spc="0" normalizeH="0" baseline="0" noProof="0" dirty="0">
                    <a:ln>
                      <a:noFill/>
                    </a:ln>
                    <a:solidFill>
                      <a:srgbClr val="000000"/>
                    </a:solidFill>
                    <a:effectLst/>
                    <a:uLnTx/>
                    <a:uFillTx/>
                    <a:latin typeface="Calibri"/>
                    <a:ea typeface="Calibri"/>
                    <a:cs typeface="Times New Roman" panose="02020603050405020304" pitchFamily="18" charset="0"/>
                  </a:rPr>
                  <a:t>Wzmocniona warunkowość </a:t>
                </a:r>
              </a:p>
              <a:p>
                <a:pPr marL="0" marR="0" lvl="0" indent="0" algn="ctr" defTabSz="914400" rtl="0" eaLnBrk="1" fontAlgn="auto" latinLnBrk="0" hangingPunct="1">
                  <a:lnSpc>
                    <a:spcPct val="115000"/>
                  </a:lnSpc>
                  <a:spcBef>
                    <a:spcPts val="0"/>
                  </a:spcBef>
                  <a:spcAft>
                    <a:spcPts val="1000"/>
                  </a:spcAft>
                  <a:buClrTx/>
                  <a:buSzTx/>
                  <a:buFontTx/>
                  <a:buNone/>
                  <a:tabLst/>
                  <a:defRPr/>
                </a:pPr>
                <a:r>
                  <a:rPr kumimoji="0" lang="pl-PL" sz="1400" b="0" i="0" u="none" strike="noStrike" kern="1200" cap="none" spc="0" normalizeH="0" baseline="0" noProof="0" dirty="0">
                    <a:ln>
                      <a:noFill/>
                    </a:ln>
                    <a:solidFill>
                      <a:srgbClr val="000000"/>
                    </a:solidFill>
                    <a:effectLst/>
                    <a:uLnTx/>
                    <a:uFillTx/>
                    <a:latin typeface="Calibri"/>
                    <a:ea typeface="Calibri"/>
                    <a:cs typeface="Times New Roman" panose="02020603050405020304" pitchFamily="18" charset="0"/>
                  </a:rPr>
                  <a:t>Filar I WPR</a:t>
                </a:r>
                <a:endParaRPr kumimoji="0" lang="pl-PL" sz="1400" b="0" i="0" u="none" strike="noStrike" kern="1200" cap="none" spc="0" normalizeH="0" baseline="0" noProof="0" dirty="0">
                  <a:ln>
                    <a:noFill/>
                  </a:ln>
                  <a:solidFill>
                    <a:prstClr val="white"/>
                  </a:solidFill>
                  <a:effectLst/>
                  <a:uLnTx/>
                  <a:uFillTx/>
                  <a:latin typeface="Calibri"/>
                  <a:ea typeface="Calibri"/>
                  <a:cs typeface="Times New Roman" panose="02020603050405020304" pitchFamily="18" charset="0"/>
                </a:endParaRPr>
              </a:p>
              <a:p>
                <a:pPr marL="0" marR="0" lvl="0" indent="0" algn="ctr" defTabSz="914400" rtl="0" eaLnBrk="1" fontAlgn="auto" latinLnBrk="0" hangingPunct="1">
                  <a:lnSpc>
                    <a:spcPct val="115000"/>
                  </a:lnSpc>
                  <a:spcBef>
                    <a:spcPts val="0"/>
                  </a:spcBef>
                  <a:spcAft>
                    <a:spcPts val="1000"/>
                  </a:spcAft>
                  <a:buClrTx/>
                  <a:buSzTx/>
                  <a:buFontTx/>
                  <a:buNone/>
                  <a:tabLst/>
                  <a:defRPr/>
                </a:pPr>
                <a:endParaRPr kumimoji="0" lang="pl-PL" sz="1600" b="0" i="0" u="none" strike="noStrike" kern="1200" cap="none" spc="0" normalizeH="0" baseline="0" noProof="0" dirty="0">
                  <a:ln>
                    <a:noFill/>
                  </a:ln>
                  <a:solidFill>
                    <a:srgbClr val="000000"/>
                  </a:solidFill>
                  <a:effectLst/>
                  <a:uLnTx/>
                  <a:uFillTx/>
                  <a:latin typeface="Calibri"/>
                  <a:ea typeface="Calibri"/>
                  <a:cs typeface="Times New Roman" panose="02020603050405020304" pitchFamily="18" charset="0"/>
                </a:endParaRPr>
              </a:p>
            </p:txBody>
          </p:sp>
          <p:sp>
            <p:nvSpPr>
              <p:cNvPr id="16" name="Prostokąt 15"/>
              <p:cNvSpPr/>
              <p:nvPr/>
            </p:nvSpPr>
            <p:spPr>
              <a:xfrm>
                <a:off x="3176382" y="881349"/>
                <a:ext cx="1240917" cy="424057"/>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108000" rIns="0" bIns="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pl-PL" sz="1400" b="0" i="0" u="none" strike="noStrike" kern="1200" cap="none" spc="0" normalizeH="0" baseline="0" noProof="0" dirty="0">
                    <a:ln>
                      <a:noFill/>
                    </a:ln>
                    <a:solidFill>
                      <a:srgbClr val="000000"/>
                    </a:solidFill>
                    <a:effectLst/>
                    <a:uLnTx/>
                    <a:uFillTx/>
                    <a:latin typeface="Calibri"/>
                    <a:ea typeface="Times New Roman"/>
                    <a:cs typeface="+mn-cs"/>
                  </a:rPr>
                  <a:t>EKOPROGRAMY Filar I WPR ( </a:t>
                </a:r>
                <a:r>
                  <a:rPr kumimoji="0" lang="pl-PL" sz="1200" b="0" i="0" u="none" strike="noStrike" kern="1200" cap="none" spc="0" normalizeH="0" baseline="0" noProof="0" dirty="0">
                    <a:ln>
                      <a:noFill/>
                    </a:ln>
                    <a:solidFill>
                      <a:srgbClr val="000000"/>
                    </a:solidFill>
                    <a:effectLst/>
                    <a:uLnTx/>
                    <a:uFillTx/>
                    <a:latin typeface="Calibri"/>
                    <a:ea typeface="Times New Roman"/>
                    <a:cs typeface="+mn-cs"/>
                  </a:rPr>
                  <a:t>w  tym rolnictwo ekologiczne</a:t>
                </a:r>
                <a:endParaRPr kumimoji="0" lang="pl-PL" sz="1200" b="0" i="0" u="none" strike="noStrike" kern="1200" cap="none" spc="0" normalizeH="0" baseline="0" noProof="0" dirty="0">
                  <a:ln>
                    <a:noFill/>
                  </a:ln>
                  <a:solidFill>
                    <a:prstClr val="white"/>
                  </a:solidFill>
                  <a:effectLst/>
                  <a:uLnTx/>
                  <a:uFillTx/>
                  <a:latin typeface="Calibri"/>
                  <a:ea typeface="Times New Roman"/>
                  <a:cs typeface="+mn-cs"/>
                </a:endParaRPr>
              </a:p>
            </p:txBody>
          </p:sp>
          <p:cxnSp>
            <p:nvCxnSpPr>
              <p:cNvPr id="17" name="Łącznik prosty ze strzałką 16"/>
              <p:cNvCxnSpPr/>
              <p:nvPr/>
            </p:nvCxnSpPr>
            <p:spPr>
              <a:xfrm flipH="1" flipV="1">
                <a:off x="3063834" y="0"/>
                <a:ext cx="1" cy="2695896"/>
              </a:xfrm>
              <a:prstGeom prst="straightConnector1">
                <a:avLst/>
              </a:prstGeom>
              <a:ln>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8" name="Pole tekstowe 115"/>
              <p:cNvSpPr txBox="1"/>
              <p:nvPr/>
            </p:nvSpPr>
            <p:spPr>
              <a:xfrm>
                <a:off x="1486741" y="2784764"/>
                <a:ext cx="1010926" cy="302260"/>
              </a:xfrm>
              <a:prstGeom prst="rect">
                <a:avLst/>
              </a:prstGeom>
              <a:solidFill>
                <a:schemeClr val="lt1"/>
              </a:solidFill>
              <a:ln w="6350">
                <a:solidFill>
                  <a:schemeClr val="bg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Calibri"/>
                    <a:ea typeface="Calibri"/>
                    <a:cs typeface="Times New Roman" panose="02020603050405020304" pitchFamily="18" charset="0"/>
                  </a:rPr>
                  <a:t>Obecny system</a:t>
                </a:r>
              </a:p>
            </p:txBody>
          </p:sp>
          <p:sp>
            <p:nvSpPr>
              <p:cNvPr id="19" name="Pole tekstowe 116"/>
              <p:cNvSpPr txBox="1"/>
              <p:nvPr/>
            </p:nvSpPr>
            <p:spPr>
              <a:xfrm>
                <a:off x="3396343" y="2755075"/>
                <a:ext cx="1929740" cy="302821"/>
              </a:xfrm>
              <a:prstGeom prst="rect">
                <a:avLst/>
              </a:prstGeom>
              <a:solidFill>
                <a:schemeClr val="lt1"/>
              </a:solidFill>
              <a:ln w="6350">
                <a:solidFill>
                  <a:schemeClr val="bg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kumimoji="0" lang="pl-PL" sz="1100" b="0" i="0" u="none" strike="noStrike" kern="1200" cap="none" spc="0" normalizeH="0" baseline="0" noProof="0">
                    <a:ln>
                      <a:noFill/>
                    </a:ln>
                    <a:solidFill>
                      <a:prstClr val="black"/>
                    </a:solidFill>
                    <a:effectLst/>
                    <a:uLnTx/>
                    <a:uFillTx/>
                    <a:latin typeface="Calibri"/>
                    <a:ea typeface="Calibri"/>
                    <a:cs typeface="Times New Roman"/>
                  </a:rPr>
                  <a:t>Nowy system</a:t>
                </a:r>
              </a:p>
            </p:txBody>
          </p:sp>
          <p:sp>
            <p:nvSpPr>
              <p:cNvPr id="20" name="Nawias klamrowy zamykający 19"/>
              <p:cNvSpPr/>
              <p:nvPr/>
            </p:nvSpPr>
            <p:spPr>
              <a:xfrm>
                <a:off x="5712031" y="1419101"/>
                <a:ext cx="172193" cy="1286082"/>
              </a:xfrm>
              <a:prstGeom prst="rightBrace">
                <a:avLst/>
              </a:prstGeom>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black"/>
                  </a:solidFill>
                  <a:effectLst/>
                  <a:uLnTx/>
                  <a:uFillTx/>
                  <a:latin typeface="Calibri"/>
                  <a:ea typeface="+mn-ea"/>
                  <a:cs typeface="+mn-cs"/>
                </a:endParaRPr>
              </a:p>
            </p:txBody>
          </p:sp>
          <p:sp>
            <p:nvSpPr>
              <p:cNvPr id="21" name="Nawias klamrowy zamykający 20"/>
              <p:cNvSpPr/>
              <p:nvPr/>
            </p:nvSpPr>
            <p:spPr>
              <a:xfrm>
                <a:off x="5712031" y="433449"/>
                <a:ext cx="172193" cy="929616"/>
              </a:xfrm>
              <a:prstGeom prst="rightBrace">
                <a:avLst/>
              </a:prstGeom>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black"/>
                  </a:solidFill>
                  <a:effectLst/>
                  <a:uLnTx/>
                  <a:uFillTx/>
                  <a:latin typeface="Calibri"/>
                  <a:ea typeface="+mn-ea"/>
                  <a:cs typeface="+mn-cs"/>
                </a:endParaRPr>
              </a:p>
            </p:txBody>
          </p:sp>
          <p:sp>
            <p:nvSpPr>
              <p:cNvPr id="22" name="Nawias klamrowy zamykający 21"/>
              <p:cNvSpPr/>
              <p:nvPr/>
            </p:nvSpPr>
            <p:spPr>
              <a:xfrm rot="10800000">
                <a:off x="433450" y="682831"/>
                <a:ext cx="172085" cy="697230"/>
              </a:xfrm>
              <a:prstGeom prst="rightBrace">
                <a:avLst/>
              </a:prstGeom>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black"/>
                  </a:solidFill>
                  <a:effectLst/>
                  <a:uLnTx/>
                  <a:uFillTx/>
                  <a:latin typeface="Calibri"/>
                  <a:ea typeface="+mn-ea"/>
                  <a:cs typeface="+mn-cs"/>
                </a:endParaRPr>
              </a:p>
            </p:txBody>
          </p:sp>
          <p:sp>
            <p:nvSpPr>
              <p:cNvPr id="23" name="Nawias klamrowy zamykający 22"/>
              <p:cNvSpPr/>
              <p:nvPr/>
            </p:nvSpPr>
            <p:spPr>
              <a:xfrm rot="10800000">
                <a:off x="433450" y="1514104"/>
                <a:ext cx="172085" cy="542851"/>
              </a:xfrm>
              <a:prstGeom prst="rightBrace">
                <a:avLst/>
              </a:prstGeom>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black"/>
                  </a:solidFill>
                  <a:effectLst/>
                  <a:uLnTx/>
                  <a:uFillTx/>
                  <a:latin typeface="Calibri"/>
                  <a:ea typeface="+mn-ea"/>
                  <a:cs typeface="+mn-cs"/>
                </a:endParaRPr>
              </a:p>
            </p:txBody>
          </p:sp>
          <p:sp>
            <p:nvSpPr>
              <p:cNvPr id="24" name="Nawias klamrowy zamykający 23"/>
              <p:cNvSpPr/>
              <p:nvPr/>
            </p:nvSpPr>
            <p:spPr>
              <a:xfrm rot="10800000">
                <a:off x="433450" y="2101933"/>
                <a:ext cx="172085" cy="608165"/>
              </a:xfrm>
              <a:prstGeom prst="rightBrace">
                <a:avLst/>
              </a:prstGeom>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6" name="Pole tekstowe 21"/>
            <p:cNvSpPr txBox="1"/>
            <p:nvPr/>
          </p:nvSpPr>
          <p:spPr>
            <a:xfrm>
              <a:off x="1844513" y="41863"/>
              <a:ext cx="1033820" cy="2755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pl-PL" sz="1600" b="1"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Poziom wymagań</a:t>
              </a:r>
            </a:p>
          </p:txBody>
        </p:sp>
      </p:grpSp>
      <p:sp>
        <p:nvSpPr>
          <p:cNvPr id="27" name="Tytuł 26"/>
          <p:cNvSpPr>
            <a:spLocks noGrp="1"/>
          </p:cNvSpPr>
          <p:nvPr>
            <p:ph type="title"/>
          </p:nvPr>
        </p:nvSpPr>
        <p:spPr/>
        <p:txBody>
          <a:bodyPr/>
          <a:lstStyle/>
          <a:p>
            <a:endParaRPr lang="pl-PL"/>
          </a:p>
        </p:txBody>
      </p:sp>
      <p:cxnSp>
        <p:nvCxnSpPr>
          <p:cNvPr id="3" name="Łącznik prosty ze strzałką 2"/>
          <p:cNvCxnSpPr/>
          <p:nvPr/>
        </p:nvCxnSpPr>
        <p:spPr>
          <a:xfrm>
            <a:off x="4139952" y="4221088"/>
            <a:ext cx="864096"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Łącznik prosty ze strzałką 25"/>
          <p:cNvCxnSpPr/>
          <p:nvPr/>
        </p:nvCxnSpPr>
        <p:spPr>
          <a:xfrm flipV="1">
            <a:off x="4139952" y="3140968"/>
            <a:ext cx="792088" cy="8332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Tytuł 1">
            <a:extLst>
              <a:ext uri="{FF2B5EF4-FFF2-40B4-BE49-F238E27FC236}">
                <a16:creationId xmlns:a16="http://schemas.microsoft.com/office/drawing/2014/main" id="{7D4532FE-1D8F-4012-A276-74413946AE90}"/>
              </a:ext>
            </a:extLst>
          </p:cNvPr>
          <p:cNvSpPr txBox="1">
            <a:spLocks/>
          </p:cNvSpPr>
          <p:nvPr/>
        </p:nvSpPr>
        <p:spPr>
          <a:xfrm>
            <a:off x="712905" y="176121"/>
            <a:ext cx="82296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pl-PL" dirty="0"/>
              <a:t>WPR 2014-2020 i 2023+ a dobra publiczne</a:t>
            </a:r>
          </a:p>
        </p:txBody>
      </p:sp>
      <p:cxnSp>
        <p:nvCxnSpPr>
          <p:cNvPr id="29" name="Łącznik prosty ze strzałką 28">
            <a:extLst>
              <a:ext uri="{FF2B5EF4-FFF2-40B4-BE49-F238E27FC236}">
                <a16:creationId xmlns:a16="http://schemas.microsoft.com/office/drawing/2014/main" id="{2C5FCA50-971E-44CD-87BC-3BE7559CE17E}"/>
              </a:ext>
            </a:extLst>
          </p:cNvPr>
          <p:cNvCxnSpPr>
            <a:cxnSpLocks/>
          </p:cNvCxnSpPr>
          <p:nvPr/>
        </p:nvCxnSpPr>
        <p:spPr>
          <a:xfrm>
            <a:off x="4092226" y="4902897"/>
            <a:ext cx="91182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2685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SlipskiL\Desktop\JUBILEUSZ  70_LECIA IERIGZ-PIB\PREZENTACJA TLO_01.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825" y="28575"/>
            <a:ext cx="57769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ytuł 1">
            <a:extLst>
              <a:ext uri="{FF2B5EF4-FFF2-40B4-BE49-F238E27FC236}">
                <a16:creationId xmlns:a16="http://schemas.microsoft.com/office/drawing/2014/main" id="{CD8D48E4-8C5B-4171-9BDA-F63B2EDA866B}"/>
              </a:ext>
            </a:extLst>
          </p:cNvPr>
          <p:cNvSpPr>
            <a:spLocks noGrp="1"/>
          </p:cNvSpPr>
          <p:nvPr>
            <p:ph type="ctrTitle"/>
          </p:nvPr>
        </p:nvSpPr>
        <p:spPr>
          <a:xfrm>
            <a:off x="685800" y="1052736"/>
            <a:ext cx="7772400" cy="1395586"/>
          </a:xfrm>
        </p:spPr>
        <p:txBody>
          <a:bodyPr/>
          <a:lstStyle/>
          <a:p>
            <a:pPr marL="342900" marR="0" lvl="0" indent="-342900" defTabSz="914400" rtl="0" eaLnBrk="0" fontAlgn="base" latinLnBrk="0" hangingPunct="0">
              <a:lnSpc>
                <a:spcPct val="100000"/>
              </a:lnSpc>
              <a:spcBef>
                <a:spcPct val="20000"/>
              </a:spcBef>
              <a:spcAft>
                <a:spcPct val="0"/>
              </a:spcAft>
              <a:buFont typeface="Arial" panose="020B0604020202020204" pitchFamily="34" charset="0"/>
              <a:buChar char="•"/>
              <a:tabLst/>
              <a:defRPr/>
            </a:pP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Plan </a:t>
            </a:r>
            <a:r>
              <a:rPr lang="pl-PL" sz="2800" b="1" dirty="0">
                <a:solidFill>
                  <a:prstClr val="black"/>
                </a:solidFill>
                <a:latin typeface="Times New Roman" panose="02020603050405020304" pitchFamily="18" charset="0"/>
                <a:ea typeface="+mn-ea"/>
                <a:cs typeface="Times New Roman" panose="02020603050405020304" pitchFamily="18" charset="0"/>
              </a:rPr>
              <a:t>prezentacji</a:t>
            </a:r>
            <a:b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pl-PL"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Wkład w teorię ekonomii:</a:t>
            </a: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nowa ekonomia instytucjonalna</a:t>
            </a: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efekty zewnętrzne/dobra publiczne w nowej ekonomii instytucjonalnej</a:t>
            </a: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definicja/podział/cechy dóbr publicznych</a:t>
            </a: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rolnictwo a dobra publiczne</a:t>
            </a: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Wspólna Polityka Rolna a dobra publiczne</a:t>
            </a: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Strategia Europejskiego Ładu a dobra publiczne</a:t>
            </a: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lang="pl-PL" sz="1800" dirty="0"/>
          </a:p>
        </p:txBody>
      </p:sp>
    </p:spTree>
    <p:extLst>
      <p:ext uri="{BB962C8B-B14F-4D97-AF65-F5344CB8AC3E}">
        <p14:creationId xmlns:p14="http://schemas.microsoft.com/office/powerpoint/2010/main" val="42559900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dirty="0"/>
          </a:p>
        </p:txBody>
      </p:sp>
      <p:graphicFrame>
        <p:nvGraphicFramePr>
          <p:cNvPr id="5" name="Symbol zastępczy zawartości 4"/>
          <p:cNvGraphicFramePr>
            <a:graphicFrameLocks noGrp="1"/>
          </p:cNvGraphicFramePr>
          <p:nvPr>
            <p:ph idx="1"/>
          </p:nvPr>
        </p:nvGraphicFramePr>
        <p:xfrm>
          <a:off x="971550" y="476672"/>
          <a:ext cx="7715250" cy="54002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ymbol zastępczy numeru slajdu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85B7C06-D262-441E-B41A-64A51F89C467}" type="slidenum">
              <a:rPr kumimoji="0" lang="pl-PL" sz="1200" b="0" i="0" u="none" strike="noStrike" kern="1200" cap="none" spc="0" normalizeH="0" baseline="0" noProof="0" smtClean="0">
                <a:ln>
                  <a:noFill/>
                </a:ln>
                <a:solidFill>
                  <a:prstClr val="black">
                    <a:tint val="75000"/>
                  </a:prstClr>
                </a:solidFill>
                <a:effectLst/>
                <a:uLnTx/>
                <a:uFillTx/>
                <a:latin typeface="Calibri"/>
                <a:ea typeface="+mn-ea"/>
                <a:cs typeface="Arial" charset="0"/>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pl-PL" sz="1200" b="0" i="0" u="none" strike="noStrike" kern="1200" cap="none" spc="0" normalizeH="0" baseline="0" noProof="0">
              <a:ln>
                <a:noFill/>
              </a:ln>
              <a:solidFill>
                <a:prstClr val="black">
                  <a:tint val="75000"/>
                </a:prstClr>
              </a:solidFill>
              <a:effectLst/>
              <a:uLnTx/>
              <a:uFillTx/>
              <a:latin typeface="Calibri"/>
              <a:ea typeface="+mn-ea"/>
              <a:cs typeface="Arial" charset="0"/>
            </a:endParaRPr>
          </a:p>
        </p:txBody>
      </p:sp>
      <p:grpSp>
        <p:nvGrpSpPr>
          <p:cNvPr id="7" name="Grupa 6"/>
          <p:cNvGrpSpPr/>
          <p:nvPr/>
        </p:nvGrpSpPr>
        <p:grpSpPr>
          <a:xfrm>
            <a:off x="2159822" y="3889277"/>
            <a:ext cx="2970139" cy="2970139"/>
            <a:chOff x="3587612" y="2430113"/>
            <a:chExt cx="2970139" cy="2970139"/>
          </a:xfrm>
          <a:solidFill>
            <a:srgbClr val="FFC000"/>
          </a:solidFill>
        </p:grpSpPr>
        <p:sp>
          <p:nvSpPr>
            <p:cNvPr id="8" name="Kształt 7"/>
            <p:cNvSpPr/>
            <p:nvPr/>
          </p:nvSpPr>
          <p:spPr>
            <a:xfrm>
              <a:off x="3587612" y="2430113"/>
              <a:ext cx="2970139" cy="2970139"/>
            </a:xfrm>
            <a:prstGeom prst="gear9">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Kształt 4"/>
            <p:cNvSpPr/>
            <p:nvPr/>
          </p:nvSpPr>
          <p:spPr>
            <a:xfrm>
              <a:off x="4184742" y="3125854"/>
              <a:ext cx="1775879" cy="152671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marL="0" marR="0" lvl="0" indent="0" algn="ctr" defTabSz="2133600" rtl="0" eaLnBrk="1" fontAlgn="auto" latinLnBrk="0" hangingPunct="1">
                <a:lnSpc>
                  <a:spcPct val="90000"/>
                </a:lnSpc>
                <a:spcBef>
                  <a:spcPct val="0"/>
                </a:spcBef>
                <a:spcAft>
                  <a:spcPct val="35000"/>
                </a:spcAft>
                <a:buClrTx/>
                <a:buSzTx/>
                <a:buFontTx/>
                <a:buNone/>
                <a:tabLst/>
                <a:defRPr/>
              </a:pPr>
              <a:endParaRPr kumimoji="0" lang="pl-PL" sz="4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10" name="Grupa 9"/>
          <p:cNvGrpSpPr/>
          <p:nvPr/>
        </p:nvGrpSpPr>
        <p:grpSpPr>
          <a:xfrm>
            <a:off x="251520" y="2353138"/>
            <a:ext cx="2160101" cy="2160101"/>
            <a:chOff x="1859531" y="1728080"/>
            <a:chExt cx="2160101" cy="2160101"/>
          </a:xfrm>
        </p:grpSpPr>
        <p:sp>
          <p:nvSpPr>
            <p:cNvPr id="11" name="Kształt 10"/>
            <p:cNvSpPr/>
            <p:nvPr/>
          </p:nvSpPr>
          <p:spPr>
            <a:xfrm>
              <a:off x="1859531" y="1728080"/>
              <a:ext cx="2160101" cy="2160101"/>
            </a:xfrm>
            <a:prstGeom prst="gear6">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2" name="Kształt 4"/>
            <p:cNvSpPr/>
            <p:nvPr/>
          </p:nvSpPr>
          <p:spPr>
            <a:xfrm>
              <a:off x="2403343" y="2275179"/>
              <a:ext cx="1072477" cy="106590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6830" tIns="36830" rIns="36830" bIns="36830"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pl-PL" sz="2900" b="0" i="0" u="none" strike="noStrike" kern="1200" cap="none" spc="0" normalizeH="0" baseline="0" noProof="0">
                <a:ln>
                  <a:noFill/>
                </a:ln>
                <a:solidFill>
                  <a:prstClr val="white"/>
                </a:solidFill>
                <a:effectLst/>
                <a:uLnTx/>
                <a:uFillTx/>
                <a:latin typeface="Calibri"/>
                <a:ea typeface="+mn-ea"/>
                <a:cs typeface="+mn-cs"/>
              </a:endParaRPr>
            </a:p>
          </p:txBody>
        </p:sp>
      </p:grpSp>
      <p:sp>
        <p:nvSpPr>
          <p:cNvPr id="13" name="Prostokąt 12"/>
          <p:cNvSpPr/>
          <p:nvPr/>
        </p:nvSpPr>
        <p:spPr>
          <a:xfrm>
            <a:off x="331608" y="2925356"/>
            <a:ext cx="2141984" cy="762196"/>
          </a:xfrm>
          <a:prstGeom prst="rect">
            <a:avLst/>
          </a:prstGeom>
        </p:spPr>
        <p:txBody>
          <a:bodyPr wrap="square">
            <a:spAutoFit/>
          </a:bodyPr>
          <a:lstStyle/>
          <a:p>
            <a:pPr marL="0" marR="12700" lvl="0" indent="0" algn="ctr" defTabSz="914400" rtl="0" eaLnBrk="1" fontAlgn="auto" latinLnBrk="0" hangingPunct="1">
              <a:lnSpc>
                <a:spcPts val="1800"/>
              </a:lnSpc>
              <a:spcBef>
                <a:spcPts val="0"/>
              </a:spcBef>
              <a:spcAft>
                <a:spcPts val="0"/>
              </a:spcAft>
              <a:buClrTx/>
              <a:buSzTx/>
              <a:buFontTx/>
              <a:buNone/>
              <a:tabLst/>
              <a:defRPr/>
            </a:pPr>
            <a:r>
              <a:rPr kumimoji="0" lang="pl-PL" sz="1200" b="1" i="0" u="none" strike="noStrike" kern="1200" cap="none" spc="5"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Zmniejszenie zużycia pestycydów  o 50%</a:t>
            </a:r>
            <a:br>
              <a:rPr kumimoji="0" lang="pl-PL" sz="1200" b="1" i="0" u="none" strike="noStrike" kern="1200" cap="none" spc="5"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200" b="1" i="0" u="none" strike="noStrike" kern="1200" cap="none" spc="5"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do 2030 roku </a:t>
            </a:r>
          </a:p>
        </p:txBody>
      </p:sp>
      <p:sp>
        <p:nvSpPr>
          <p:cNvPr id="14" name="Prostokąt 13"/>
          <p:cNvSpPr/>
          <p:nvPr/>
        </p:nvSpPr>
        <p:spPr>
          <a:xfrm>
            <a:off x="2416331" y="2550237"/>
            <a:ext cx="1805548" cy="1015663"/>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powstrzymanie i odwrócenie procesu spadku liczebności owadów zapylających do 2030 r</a:t>
            </a:r>
          </a:p>
        </p:txBody>
      </p:sp>
      <p:sp>
        <p:nvSpPr>
          <p:cNvPr id="15" name="Prostokąt 14"/>
          <p:cNvSpPr/>
          <p:nvPr/>
        </p:nvSpPr>
        <p:spPr>
          <a:xfrm>
            <a:off x="4221879" y="1285635"/>
            <a:ext cx="1981200" cy="156966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pl-PL" sz="12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zmniejszenie o 50% zużycia środków antybakteryjnych wykorzystywanych w ochronie zdrowia zwierząt gospodarskich,</a:t>
            </a:r>
            <a:endParaRPr kumimoji="0" lang="pl-PL" sz="1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l-PL" sz="1800" b="0" i="0" u="sng" strike="noStrike" kern="1200" cap="none" spc="0" normalizeH="0" baseline="0" noProof="0" dirty="0">
              <a:ln>
                <a:noFill/>
              </a:ln>
              <a:solidFill>
                <a:prstClr val="black"/>
              </a:solidFill>
              <a:effectLst/>
              <a:uLnTx/>
              <a:uFillTx/>
              <a:latin typeface="Calibri"/>
              <a:ea typeface="+mn-ea"/>
              <a:cs typeface="Arial" charset="0"/>
            </a:endParaRPr>
          </a:p>
        </p:txBody>
      </p:sp>
      <p:sp>
        <p:nvSpPr>
          <p:cNvPr id="16" name="Prostokąt 15"/>
          <p:cNvSpPr/>
          <p:nvPr/>
        </p:nvSpPr>
        <p:spPr>
          <a:xfrm>
            <a:off x="2564013" y="4368801"/>
            <a:ext cx="2244901" cy="193899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a:t>
            </a:r>
            <a:r>
              <a:rPr kumimoji="0" lang="pl-PL" sz="1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bjęcie</a:t>
            </a:r>
            <a:r>
              <a:rPr kumimoji="0" lang="pl-PL" sz="1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obszarem chronionym co najmniej 30% gruntów w UE do 2030 r.,</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2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zwiększenie do 10% powierzchni użytków rolnych ogółem zawierających elementy krajobrazu o dużej bioróżnorodności o charakterze nieprodukcyjnym</a:t>
            </a:r>
            <a:endParaRPr kumimoji="0" lang="pl-PL" sz="1200" b="1" i="1"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7" name="Prostokąt 16"/>
          <p:cNvSpPr/>
          <p:nvPr/>
        </p:nvSpPr>
        <p:spPr>
          <a:xfrm>
            <a:off x="4828790" y="3870337"/>
            <a:ext cx="2320711" cy="1467960"/>
          </a:xfrm>
          <a:prstGeom prst="rect">
            <a:avLst/>
          </a:prstGeom>
          <a:noFill/>
        </p:spPr>
        <p:txBody>
          <a:bodyPr lIns="0" tIns="0" rIns="0" bIns="0">
            <a:noAutofit/>
          </a:bodyPr>
          <a:lstStyle/>
          <a:p>
            <a:pPr marL="25400" marR="25400" lvl="0" indent="0" algn="ctr" defTabSz="914400" rtl="0" eaLnBrk="1" fontAlgn="auto" latinLnBrk="0" hangingPunct="1">
              <a:lnSpc>
                <a:spcPts val="1776"/>
              </a:lnSpc>
              <a:spcBef>
                <a:spcPts val="0"/>
              </a:spcBef>
              <a:spcAft>
                <a:spcPts val="0"/>
              </a:spcAft>
              <a:buClrTx/>
              <a:buSzTx/>
              <a:buFontTx/>
              <a:buNone/>
              <a:tabLst/>
              <a:defRPr/>
            </a:pPr>
            <a:r>
              <a:rPr kumimoji="0" lang="pl-PL" sz="1200" b="1" i="0" u="none" strike="noStrike" kern="1200" cap="none" spc="5"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Osiągnięcie co najmniej </a:t>
            </a:r>
            <a:r>
              <a:rPr kumimoji="0" lang="en-US" sz="1200" b="1" i="0" u="none" strike="noStrike" kern="1200" cap="none" spc="5"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25%</a:t>
            </a:r>
            <a:r>
              <a:rPr kumimoji="0" lang="pl-PL" sz="1200" b="1" i="0" u="none" strike="noStrike" kern="1200" cap="none" spc="5"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udziału użytków rolnych UE prowadzonych w</a:t>
            </a:r>
            <a:br>
              <a:rPr kumimoji="0" sz="1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200" b="1" i="0" u="none" strike="noStrike" kern="1200" cap="none" spc="-5"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produkcji  ekologicznej </a:t>
            </a:r>
            <a:br>
              <a:rPr kumimoji="0" sz="1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kumimoji="0" lang="en-US" sz="1200" b="1" i="0" u="none" strike="noStrike" kern="1200" cap="none" spc="-5"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nvGrpSpPr>
          <p:cNvPr id="18" name="Grupa 17"/>
          <p:cNvGrpSpPr/>
          <p:nvPr/>
        </p:nvGrpSpPr>
        <p:grpSpPr>
          <a:xfrm>
            <a:off x="1331570" y="116632"/>
            <a:ext cx="2400655" cy="2236506"/>
            <a:chOff x="3069408" y="237831"/>
            <a:chExt cx="2116458" cy="2116458"/>
          </a:xfrm>
        </p:grpSpPr>
        <p:sp>
          <p:nvSpPr>
            <p:cNvPr id="19" name="Kształt 18"/>
            <p:cNvSpPr/>
            <p:nvPr/>
          </p:nvSpPr>
          <p:spPr>
            <a:xfrm rot="20700000">
              <a:off x="3069408" y="237831"/>
              <a:ext cx="2116458" cy="2116458"/>
            </a:xfrm>
            <a:prstGeom prst="gear6">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Kształt 4"/>
            <p:cNvSpPr/>
            <p:nvPr/>
          </p:nvSpPr>
          <p:spPr>
            <a:xfrm>
              <a:off x="3533609" y="702032"/>
              <a:ext cx="1188055" cy="118805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2550" tIns="82550" rIns="82550" bIns="82550" numCol="1" spcCol="1270" anchor="ctr" anchorCtr="0">
              <a:noAutofit/>
            </a:bodyPr>
            <a:lstStyle/>
            <a:p>
              <a:pPr marL="0" marR="0" lvl="0" indent="0" algn="ctr" defTabSz="2889250" rtl="0" eaLnBrk="1" fontAlgn="auto" latinLnBrk="0" hangingPunct="1">
                <a:lnSpc>
                  <a:spcPct val="90000"/>
                </a:lnSpc>
                <a:spcBef>
                  <a:spcPct val="0"/>
                </a:spcBef>
                <a:spcAft>
                  <a:spcPct val="35000"/>
                </a:spcAft>
                <a:buClrTx/>
                <a:buSzTx/>
                <a:buFontTx/>
                <a:buNone/>
                <a:tabLst/>
                <a:defRPr/>
              </a:pPr>
              <a:endParaRPr kumimoji="0" lang="pl-PL" sz="6500" b="0" i="0" u="none" strike="noStrike" kern="1200" cap="none" spc="0" normalizeH="0" baseline="0" noProof="0">
                <a:ln>
                  <a:noFill/>
                </a:ln>
                <a:solidFill>
                  <a:prstClr val="white"/>
                </a:solidFill>
                <a:effectLst/>
                <a:uLnTx/>
                <a:uFillTx/>
                <a:latin typeface="Calibri"/>
                <a:ea typeface="+mn-ea"/>
                <a:cs typeface="+mn-cs"/>
              </a:endParaRPr>
            </a:p>
          </p:txBody>
        </p:sp>
      </p:grpSp>
      <p:sp>
        <p:nvSpPr>
          <p:cNvPr id="21" name="Prostokąt 20"/>
          <p:cNvSpPr/>
          <p:nvPr/>
        </p:nvSpPr>
        <p:spPr>
          <a:xfrm>
            <a:off x="1363913" y="608496"/>
            <a:ext cx="2411001" cy="993990"/>
          </a:xfrm>
          <a:prstGeom prst="rect">
            <a:avLst/>
          </a:prstGeom>
        </p:spPr>
        <p:txBody>
          <a:bodyPr wrap="square">
            <a:spAutoFit/>
          </a:bodyPr>
          <a:lstStyle/>
          <a:p>
            <a:pPr marL="0" marR="0" lvl="0" indent="0" algn="ctr" defTabSz="914400" rtl="0" eaLnBrk="1" fontAlgn="auto" latinLnBrk="0" hangingPunct="1">
              <a:lnSpc>
                <a:spcPts val="1800"/>
              </a:lnSpc>
              <a:spcBef>
                <a:spcPts val="0"/>
              </a:spcBef>
              <a:spcAft>
                <a:spcPts val="0"/>
              </a:spcAft>
              <a:buClrTx/>
              <a:buSzTx/>
              <a:buFontTx/>
              <a:buNone/>
              <a:tabLst/>
              <a:defRPr/>
            </a:pPr>
            <a:r>
              <a:rPr kumimoji="0" lang="pl-PL" sz="1200" b="1" i="0" u="none" strike="noStrike" kern="1200" cap="none" spc="5"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z</a:t>
            </a:r>
            <a:r>
              <a:rPr kumimoji="0" lang="pl-PL" sz="1200" b="1" i="0" u="none" strike="noStrike" kern="1200" cap="none" spc="5"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mniejszenie</a:t>
            </a:r>
            <a:r>
              <a:rPr kumimoji="0" lang="pl-PL" sz="1200" b="1" i="0" u="none" strike="noStrike" kern="1200" cap="none" spc="5"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zużycia nawozów syntetycznych o przynajmniej 20% do 2030 r.,</a:t>
            </a:r>
          </a:p>
          <a:p>
            <a:pPr marL="0" marR="0" lvl="0" indent="0" algn="ctr" defTabSz="914400" rtl="0" eaLnBrk="1" fontAlgn="auto" latinLnBrk="0" hangingPunct="1">
              <a:lnSpc>
                <a:spcPts val="1800"/>
              </a:lnSpc>
              <a:spcBef>
                <a:spcPts val="0"/>
              </a:spcBef>
              <a:spcAft>
                <a:spcPts val="0"/>
              </a:spcAft>
              <a:buClrTx/>
              <a:buSzTx/>
              <a:buFontTx/>
              <a:buNone/>
              <a:tabLst/>
              <a:defRPr/>
            </a:pPr>
            <a:endParaRPr kumimoji="0" lang="en-US" sz="1200" b="0" i="0" u="none" strike="noStrike" kern="1200" cap="none" spc="5"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22" name="pole tekstowe 21"/>
          <p:cNvSpPr txBox="1"/>
          <p:nvPr/>
        </p:nvSpPr>
        <p:spPr>
          <a:xfrm>
            <a:off x="6444208" y="13060"/>
            <a:ext cx="2699792" cy="2462213"/>
          </a:xfrm>
          <a:prstGeom prst="rect">
            <a:avLst/>
          </a:prstGeom>
          <a:solidFill>
            <a:schemeClr val="accent6"/>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Strategia Europejskiego Zielonego Ładu:</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40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Strategia od „pola do stołu”</a:t>
            </a: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40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Unijna strategia na rzecz różnorodności biologicznej do 2030 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40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Strategia glebowa do 2030 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40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Strategia na rzecz przystosowania się do zmian klimatu</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40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Strategia </a:t>
            </a:r>
            <a:r>
              <a:rPr kumimoji="0" lang="pl-PL" sz="1400" b="0" i="0" u="sng"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fit</a:t>
            </a:r>
            <a:r>
              <a:rPr kumimoji="0" lang="pl-PL" sz="140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for 55%  do 2030 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40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Strategia leśna do 2030 r</a:t>
            </a:r>
            <a:endPar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23" name="Strzałka w górę 22"/>
          <p:cNvSpPr/>
          <p:nvPr/>
        </p:nvSpPr>
        <p:spPr>
          <a:xfrm rot="12612640">
            <a:off x="5853315" y="1953261"/>
            <a:ext cx="576064" cy="929136"/>
          </a:xfrm>
          <a:prstGeom prst="upArrow">
            <a:avLst>
              <a:gd name="adj1" fmla="val 43835"/>
              <a:gd name="adj2" fmla="val 50000"/>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24" name="pole tekstowe 23"/>
          <p:cNvSpPr txBox="1"/>
          <p:nvPr/>
        </p:nvSpPr>
        <p:spPr>
          <a:xfrm>
            <a:off x="7620000" y="2964233"/>
            <a:ext cx="1368152" cy="369332"/>
          </a:xfrm>
          <a:prstGeom prst="rect">
            <a:avLst/>
          </a:prstGeom>
          <a:solidFill>
            <a:schemeClr val="accent6"/>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800" b="0" i="0" u="sng" strike="noStrike" kern="1200" cap="none" spc="0" normalizeH="0" baseline="0" noProof="0" dirty="0">
                <a:ln>
                  <a:noFill/>
                </a:ln>
                <a:solidFill>
                  <a:prstClr val="black"/>
                </a:solidFill>
                <a:effectLst/>
                <a:uLnTx/>
                <a:uFillTx/>
                <a:latin typeface="Cambria" panose="02040503050406030204" pitchFamily="18" charset="0"/>
                <a:ea typeface="+mn-ea"/>
                <a:cs typeface="Arial" charset="0"/>
              </a:rPr>
              <a:t>WPR 2023+</a:t>
            </a:r>
            <a:endParaRPr kumimoji="0" lang="pl-PL" sz="1800" b="0" i="0" u="none" strike="noStrike" kern="1200" cap="none" spc="0" normalizeH="0" baseline="0" noProof="0" dirty="0">
              <a:ln>
                <a:noFill/>
              </a:ln>
              <a:solidFill>
                <a:prstClr val="black"/>
              </a:solidFill>
              <a:effectLst/>
              <a:uLnTx/>
              <a:uFillTx/>
              <a:latin typeface="Cambria" panose="02040503050406030204" pitchFamily="18" charset="0"/>
              <a:ea typeface="+mn-ea"/>
              <a:cs typeface="Arial" charset="0"/>
            </a:endParaRPr>
          </a:p>
        </p:txBody>
      </p:sp>
      <p:sp>
        <p:nvSpPr>
          <p:cNvPr id="25" name="Strzałka w górę 24"/>
          <p:cNvSpPr/>
          <p:nvPr/>
        </p:nvSpPr>
        <p:spPr>
          <a:xfrm>
            <a:off x="7879067" y="2365963"/>
            <a:ext cx="288540" cy="386477"/>
          </a:xfrm>
          <a:prstGeom prst="up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26" name="Strzałka w dół 25"/>
          <p:cNvSpPr/>
          <p:nvPr/>
        </p:nvSpPr>
        <p:spPr>
          <a:xfrm>
            <a:off x="8360965" y="2395086"/>
            <a:ext cx="288032" cy="386477"/>
          </a:xfrm>
          <a:prstGeom prst="down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27" name="Strzałka w górę 24">
            <a:extLst>
              <a:ext uri="{FF2B5EF4-FFF2-40B4-BE49-F238E27FC236}">
                <a16:creationId xmlns:a16="http://schemas.microsoft.com/office/drawing/2014/main" id="{651929CF-CDB8-404F-A2A6-6EC3C00812DD}"/>
              </a:ext>
            </a:extLst>
          </p:cNvPr>
          <p:cNvSpPr/>
          <p:nvPr/>
        </p:nvSpPr>
        <p:spPr>
          <a:xfrm rot="16200000">
            <a:off x="7083265" y="2836464"/>
            <a:ext cx="288540" cy="386477"/>
          </a:xfrm>
          <a:prstGeom prst="up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28" name="Strzałka w górę 24">
            <a:extLst>
              <a:ext uri="{FF2B5EF4-FFF2-40B4-BE49-F238E27FC236}">
                <a16:creationId xmlns:a16="http://schemas.microsoft.com/office/drawing/2014/main" id="{5C0FF0D6-1586-4023-A18B-23F39D6F4152}"/>
              </a:ext>
            </a:extLst>
          </p:cNvPr>
          <p:cNvSpPr/>
          <p:nvPr/>
        </p:nvSpPr>
        <p:spPr>
          <a:xfrm rot="5223277">
            <a:off x="7114272" y="3235761"/>
            <a:ext cx="288540" cy="386477"/>
          </a:xfrm>
          <a:prstGeom prst="up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29" name="Tytuł 1">
            <a:extLst>
              <a:ext uri="{FF2B5EF4-FFF2-40B4-BE49-F238E27FC236}">
                <a16:creationId xmlns:a16="http://schemas.microsoft.com/office/drawing/2014/main" id="{B1A73AB1-0111-4903-8FE0-E67E625AC647}"/>
              </a:ext>
            </a:extLst>
          </p:cNvPr>
          <p:cNvSpPr txBox="1">
            <a:spLocks/>
          </p:cNvSpPr>
          <p:nvPr/>
        </p:nvSpPr>
        <p:spPr>
          <a:xfrm>
            <a:off x="5256736" y="5774785"/>
            <a:ext cx="3376546" cy="1143000"/>
          </a:xfrm>
          <a:prstGeom prst="rect">
            <a:avLst/>
          </a:prstGeom>
        </p:spPr>
        <p:txBody>
          <a:bodyPr vert="horz" lIns="91440" tIns="45720" rIns="91440" bIns="45720" rtlCol="0" anchor="ctr">
            <a:normAutofit fontScale="85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l-PL" sz="4400" b="0" i="0" u="none" strike="noStrike" kern="1200" cap="none" spc="0" normalizeH="0" baseline="0" noProof="0" dirty="0">
                <a:ln>
                  <a:noFill/>
                </a:ln>
                <a:solidFill>
                  <a:prstClr val="black"/>
                </a:solidFill>
                <a:effectLst/>
                <a:uLnTx/>
                <a:uFillTx/>
                <a:latin typeface="Calibri"/>
                <a:ea typeface="+mj-ea"/>
                <a:cs typeface="+mj-cs"/>
              </a:rPr>
              <a:t>Strategia EZŁ a dobra publiczne</a:t>
            </a:r>
          </a:p>
        </p:txBody>
      </p:sp>
    </p:spTree>
    <p:extLst>
      <p:ext uri="{BB962C8B-B14F-4D97-AF65-F5344CB8AC3E}">
        <p14:creationId xmlns:p14="http://schemas.microsoft.com/office/powerpoint/2010/main" val="21682037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DC98C0F-5328-4A15-B03E-EEBB376FA809}"/>
              </a:ext>
            </a:extLst>
          </p:cNvPr>
          <p:cNvSpPr>
            <a:spLocks noGrp="1"/>
          </p:cNvSpPr>
          <p:nvPr>
            <p:ph type="title"/>
          </p:nvPr>
        </p:nvSpPr>
        <p:spPr/>
        <p:txBody>
          <a:bodyPr/>
          <a:lstStyle/>
          <a:p>
            <a:r>
              <a:rPr lang="pl-PL" dirty="0"/>
              <a:t> </a:t>
            </a:r>
          </a:p>
        </p:txBody>
      </p:sp>
      <p:sp>
        <p:nvSpPr>
          <p:cNvPr id="3" name="Symbol zastępczy zawartości 2">
            <a:extLst>
              <a:ext uri="{FF2B5EF4-FFF2-40B4-BE49-F238E27FC236}">
                <a16:creationId xmlns:a16="http://schemas.microsoft.com/office/drawing/2014/main" id="{B2D21A21-6F5E-47D1-ACB5-263EE959D2EB}"/>
              </a:ext>
            </a:extLst>
          </p:cNvPr>
          <p:cNvSpPr>
            <a:spLocks noGrp="1"/>
          </p:cNvSpPr>
          <p:nvPr>
            <p:ph idx="1"/>
          </p:nvPr>
        </p:nvSpPr>
        <p:spPr>
          <a:xfrm>
            <a:off x="755576" y="1166018"/>
            <a:ext cx="8229600" cy="4525963"/>
          </a:xfrm>
        </p:spPr>
        <p:txBody>
          <a:bodyPr/>
          <a:lstStyle/>
          <a:p>
            <a:pPr marL="0" indent="0">
              <a:buNone/>
            </a:pPr>
            <a:endParaRPr lang="pl-PL" dirty="0"/>
          </a:p>
          <a:p>
            <a:pPr marL="0" indent="0">
              <a:buNone/>
            </a:pPr>
            <a:endParaRPr lang="pl-PL" dirty="0"/>
          </a:p>
          <a:p>
            <a:pPr marL="0" indent="0">
              <a:buNone/>
            </a:pPr>
            <a:r>
              <a:rPr lang="pl-PL" dirty="0"/>
              <a:t>Gospodarstwa </a:t>
            </a:r>
          </a:p>
          <a:p>
            <a:pPr marL="0" indent="0">
              <a:buNone/>
            </a:pPr>
            <a:r>
              <a:rPr lang="pl-PL" dirty="0"/>
              <a:t>ekologiczne</a:t>
            </a:r>
          </a:p>
        </p:txBody>
      </p:sp>
      <p:sp>
        <p:nvSpPr>
          <p:cNvPr id="4" name="Symbol zastępczy numeru slajdu 3">
            <a:extLst>
              <a:ext uri="{FF2B5EF4-FFF2-40B4-BE49-F238E27FC236}">
                <a16:creationId xmlns:a16="http://schemas.microsoft.com/office/drawing/2014/main" id="{7FB1569A-C5E5-4337-9E8E-957421468B83}"/>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2A91A9D-8F58-4EAA-9C02-AF1BF534C9B7}" type="slidenum">
              <a:rPr kumimoji="0" lang="pl-PL" altLang="pl-PL" sz="1200" b="0" i="0" u="none" strike="noStrike" kern="1200" cap="none" spc="0" normalizeH="0" baseline="0" noProof="0" smtClean="0">
                <a:ln>
                  <a:noFill/>
                </a:ln>
                <a:solidFill>
                  <a:srgbClr val="898989"/>
                </a:solidFill>
                <a:effectLst/>
                <a:uLnTx/>
                <a:uFillTx/>
                <a:latin typeface="Calibri" pitchFamily="34"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pl-PL" altLang="pl-PL" sz="1200" b="0" i="0" u="none" strike="noStrike" kern="1200" cap="none" spc="0" normalizeH="0" baseline="0" noProof="0">
              <a:ln>
                <a:noFill/>
              </a:ln>
              <a:solidFill>
                <a:srgbClr val="898989"/>
              </a:solidFill>
              <a:effectLst/>
              <a:uLnTx/>
              <a:uFillTx/>
              <a:latin typeface="Calibri" pitchFamily="34" charset="0"/>
              <a:ea typeface="+mn-ea"/>
              <a:cs typeface="Arial" charset="0"/>
            </a:endParaRPr>
          </a:p>
        </p:txBody>
      </p:sp>
      <p:sp>
        <p:nvSpPr>
          <p:cNvPr id="7" name="pole tekstowe 6">
            <a:extLst>
              <a:ext uri="{FF2B5EF4-FFF2-40B4-BE49-F238E27FC236}">
                <a16:creationId xmlns:a16="http://schemas.microsoft.com/office/drawing/2014/main" id="{0992FB6D-FE03-4AA7-BF3B-06B6768502D5}"/>
              </a:ext>
            </a:extLst>
          </p:cNvPr>
          <p:cNvSpPr txBox="1"/>
          <p:nvPr/>
        </p:nvSpPr>
        <p:spPr>
          <a:xfrm>
            <a:off x="1547664" y="4806504"/>
            <a:ext cx="7011652" cy="1354217"/>
          </a:xfrm>
          <a:prstGeom prst="rect">
            <a:avLst/>
          </a:prstGeom>
          <a:solidFill>
            <a:schemeClr val="accent1">
              <a:lumMod val="20000"/>
              <a:lumOff val="80000"/>
            </a:schemeClr>
          </a:solidFill>
        </p:spPr>
        <p:txBody>
          <a:bodyPr wrap="square">
            <a:spAutoFit/>
          </a:bodyPr>
          <a:lstStyle/>
          <a:p>
            <a:pPr algn="l"/>
            <a:endParaRPr lang="pl-PL" sz="1200" b="0" i="0" u="none" strike="noStrike" baseline="0" dirty="0">
              <a:solidFill>
                <a:srgbClr val="000000"/>
              </a:solidFill>
              <a:latin typeface="Lato" panose="020F0502020204030203" pitchFamily="34" charset="0"/>
            </a:endParaRPr>
          </a:p>
          <a:p>
            <a:pPr algn="ctr"/>
            <a:r>
              <a:rPr lang="pl-PL" sz="1400" b="0" i="1" u="none" strike="noStrike" baseline="0" dirty="0">
                <a:latin typeface="Lato" panose="020F0502020204030203" pitchFamily="34" charset="0"/>
              </a:rPr>
              <a:t>Rolnictwo ekologiczne to prowadzenie produkcji rolniczej w sposób łączący: najkorzystniejsze dla środowiska praktyki, ochronę zasobów naturalnych, wysoki stopień różnorodności biologicznej, stosowanie wysokich standardów dotyczących dobrostanu zwierząt. Oferuje ono konsumentom wyroby wytwarzane przy użyciu substancji naturalnych i naturalnych procesów. </a:t>
            </a:r>
            <a:endParaRPr lang="pl-PL" sz="1400" i="1" dirty="0"/>
          </a:p>
        </p:txBody>
      </p:sp>
      <p:pic>
        <p:nvPicPr>
          <p:cNvPr id="50178" name="Picture 2" descr="Bio”, „eko”, „organiczny”. Kiedy produkt może otrzymać specjalne  oznaczenie? - GazetaPrawna.pl">
            <a:extLst>
              <a:ext uri="{FF2B5EF4-FFF2-40B4-BE49-F238E27FC236}">
                <a16:creationId xmlns:a16="http://schemas.microsoft.com/office/drawing/2014/main" id="{A272C274-DCB8-4356-AA46-494B73D044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3236" y="1561464"/>
            <a:ext cx="2143125"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15557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58E7372-188B-4862-9F4C-128E33B312A4}"/>
              </a:ext>
            </a:extLst>
          </p:cNvPr>
          <p:cNvSpPr>
            <a:spLocks noGrp="1"/>
          </p:cNvSpPr>
          <p:nvPr>
            <p:ph type="title"/>
          </p:nvPr>
        </p:nvSpPr>
        <p:spPr/>
        <p:txBody>
          <a:bodyPr/>
          <a:lstStyle/>
          <a:p>
            <a:endParaRPr lang="pl-PL" dirty="0"/>
          </a:p>
        </p:txBody>
      </p:sp>
      <p:sp>
        <p:nvSpPr>
          <p:cNvPr id="4" name="Symbol zastępczy numeru slajdu 3">
            <a:extLst>
              <a:ext uri="{FF2B5EF4-FFF2-40B4-BE49-F238E27FC236}">
                <a16:creationId xmlns:a16="http://schemas.microsoft.com/office/drawing/2014/main" id="{2001613D-ADED-4941-BF85-6F458F109E1E}"/>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2A91A9D-8F58-4EAA-9C02-AF1BF534C9B7}" type="slidenum">
              <a:rPr kumimoji="0" lang="pl-PL" altLang="pl-PL" sz="1200" b="0" i="0" u="none" strike="noStrike" kern="1200" cap="none" spc="0" normalizeH="0" baseline="0" noProof="0" smtClean="0">
                <a:ln>
                  <a:noFill/>
                </a:ln>
                <a:solidFill>
                  <a:srgbClr val="898989"/>
                </a:solidFill>
                <a:effectLst/>
                <a:uLnTx/>
                <a:uFillTx/>
                <a:latin typeface="Calibri" pitchFamily="34"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pl-PL" altLang="pl-PL" sz="1200" b="0" i="0" u="none" strike="noStrike" kern="1200" cap="none" spc="0" normalizeH="0" baseline="0" noProof="0">
              <a:ln>
                <a:noFill/>
              </a:ln>
              <a:solidFill>
                <a:srgbClr val="898989"/>
              </a:solidFill>
              <a:effectLst/>
              <a:uLnTx/>
              <a:uFillTx/>
              <a:latin typeface="Calibri" pitchFamily="34" charset="0"/>
              <a:ea typeface="+mn-ea"/>
              <a:cs typeface="Arial" charset="0"/>
            </a:endParaRPr>
          </a:p>
        </p:txBody>
      </p:sp>
      <p:graphicFrame>
        <p:nvGraphicFramePr>
          <p:cNvPr id="5" name="Diagram 4">
            <a:extLst>
              <a:ext uri="{FF2B5EF4-FFF2-40B4-BE49-F238E27FC236}">
                <a16:creationId xmlns:a16="http://schemas.microsoft.com/office/drawing/2014/main" id="{B847E11F-1495-4C22-94AA-EB5C3EC1706E}"/>
              </a:ext>
            </a:extLst>
          </p:cNvPr>
          <p:cNvGraphicFramePr/>
          <p:nvPr>
            <p:extLst>
              <p:ext uri="{D42A27DB-BD31-4B8C-83A1-F6EECF244321}">
                <p14:modId xmlns:p14="http://schemas.microsoft.com/office/powerpoint/2010/main" val="676583324"/>
              </p:ext>
            </p:extLst>
          </p:nvPr>
        </p:nvGraphicFramePr>
        <p:xfrm>
          <a:off x="-1188640" y="2228021"/>
          <a:ext cx="6840760" cy="38981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Diagram 7">
            <a:extLst>
              <a:ext uri="{FF2B5EF4-FFF2-40B4-BE49-F238E27FC236}">
                <a16:creationId xmlns:a16="http://schemas.microsoft.com/office/drawing/2014/main" id="{2522B321-2E9E-43AB-B677-617B2CC466F3}"/>
              </a:ext>
            </a:extLst>
          </p:cNvPr>
          <p:cNvGraphicFramePr/>
          <p:nvPr>
            <p:extLst>
              <p:ext uri="{D42A27DB-BD31-4B8C-83A1-F6EECF244321}">
                <p14:modId xmlns:p14="http://schemas.microsoft.com/office/powerpoint/2010/main" val="644707365"/>
              </p:ext>
            </p:extLst>
          </p:nvPr>
        </p:nvGraphicFramePr>
        <p:xfrm>
          <a:off x="3815408" y="1998673"/>
          <a:ext cx="6096000"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7" name="Symbol zastępczy zawartości 2">
            <a:extLst>
              <a:ext uri="{FF2B5EF4-FFF2-40B4-BE49-F238E27FC236}">
                <a16:creationId xmlns:a16="http://schemas.microsoft.com/office/drawing/2014/main" id="{4DFF4F88-EB27-40F4-BB07-FB18AC3DA1F3}"/>
              </a:ext>
            </a:extLst>
          </p:cNvPr>
          <p:cNvSpPr txBox="1">
            <a:spLocks/>
          </p:cNvSpPr>
          <p:nvPr/>
        </p:nvSpPr>
        <p:spPr bwMode="auto">
          <a:xfrm>
            <a:off x="1691680" y="239713"/>
            <a:ext cx="5832648" cy="1021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pl-PL" sz="2400" dirty="0">
                <a:latin typeface="Times New Roman" panose="02020603050405020304" pitchFamily="18" charset="0"/>
                <a:cs typeface="Times New Roman" panose="02020603050405020304" pitchFamily="18" charset="0"/>
              </a:rPr>
              <a:t>Czynniki rozwoju rolnictwa ekologicznego  w Polsce</a:t>
            </a:r>
          </a:p>
        </p:txBody>
      </p:sp>
    </p:spTree>
    <p:extLst>
      <p:ext uri="{BB962C8B-B14F-4D97-AF65-F5344CB8AC3E}">
        <p14:creationId xmlns:p14="http://schemas.microsoft.com/office/powerpoint/2010/main" val="34859533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E5B0D1F-B67E-449F-BCFF-1AB60BE6B0F5}"/>
              </a:ext>
            </a:extLst>
          </p:cNvPr>
          <p:cNvSpPr>
            <a:spLocks noGrp="1"/>
          </p:cNvSpPr>
          <p:nvPr>
            <p:ph type="title"/>
          </p:nvPr>
        </p:nvSpPr>
        <p:spPr>
          <a:xfrm>
            <a:off x="457200" y="-31583"/>
            <a:ext cx="8229600" cy="1143000"/>
          </a:xfrm>
        </p:spPr>
        <p:txBody>
          <a:bodyPr/>
          <a:lstStyle/>
          <a:p>
            <a:r>
              <a:rPr lang="pl-PL" sz="2400" dirty="0"/>
              <a:t>Powierzchnia UR ekologicznych w UE w 2017 r.</a:t>
            </a:r>
          </a:p>
        </p:txBody>
      </p:sp>
      <p:graphicFrame>
        <p:nvGraphicFramePr>
          <p:cNvPr id="7" name="Symbol zastępczy zawartości 6">
            <a:extLst>
              <a:ext uri="{FF2B5EF4-FFF2-40B4-BE49-F238E27FC236}">
                <a16:creationId xmlns:a16="http://schemas.microsoft.com/office/drawing/2014/main" id="{15452E70-282A-408E-89FB-E2E4A1EAACB5}"/>
              </a:ext>
            </a:extLst>
          </p:cNvPr>
          <p:cNvGraphicFramePr>
            <a:graphicFrameLocks noGrp="1"/>
          </p:cNvGraphicFramePr>
          <p:nvPr>
            <p:ph idx="1"/>
            <p:extLst>
              <p:ext uri="{D42A27DB-BD31-4B8C-83A1-F6EECF244321}">
                <p14:modId xmlns:p14="http://schemas.microsoft.com/office/powerpoint/2010/main" val="2953067237"/>
              </p:ext>
            </p:extLst>
          </p:nvPr>
        </p:nvGraphicFramePr>
        <p:xfrm>
          <a:off x="457200" y="834632"/>
          <a:ext cx="8229600" cy="5480977"/>
        </p:xfrm>
        <a:graphic>
          <a:graphicData uri="http://schemas.openxmlformats.org/drawingml/2006/chart">
            <c:chart xmlns:c="http://schemas.openxmlformats.org/drawingml/2006/chart" xmlns:r="http://schemas.openxmlformats.org/officeDocument/2006/relationships" r:id="rId2"/>
          </a:graphicData>
        </a:graphic>
      </p:graphicFrame>
      <p:sp>
        <p:nvSpPr>
          <p:cNvPr id="4" name="Symbol zastępczy numeru slajdu 3">
            <a:extLst>
              <a:ext uri="{FF2B5EF4-FFF2-40B4-BE49-F238E27FC236}">
                <a16:creationId xmlns:a16="http://schemas.microsoft.com/office/drawing/2014/main" id="{760C2C65-67D8-49F6-8D1A-1E144198AB8C}"/>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2A91A9D-8F58-4EAA-9C02-AF1BF534C9B7}" type="slidenum">
              <a:rPr kumimoji="0" lang="pl-PL" altLang="pl-PL" sz="1200" b="0" i="0" u="none" strike="noStrike" kern="1200" cap="none" spc="0" normalizeH="0" baseline="0" noProof="0" smtClean="0">
                <a:ln>
                  <a:noFill/>
                </a:ln>
                <a:solidFill>
                  <a:srgbClr val="898989"/>
                </a:solidFill>
                <a:effectLst/>
                <a:uLnTx/>
                <a:uFillTx/>
                <a:latin typeface="Calibri" pitchFamily="34"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pl-PL" altLang="pl-PL" sz="1200" b="0" i="0" u="none" strike="noStrike" kern="1200" cap="none" spc="0" normalizeH="0" baseline="0" noProof="0">
              <a:ln>
                <a:noFill/>
              </a:ln>
              <a:solidFill>
                <a:srgbClr val="898989"/>
              </a:solidFill>
              <a:effectLst/>
              <a:uLnTx/>
              <a:uFillTx/>
              <a:latin typeface="Calibri" pitchFamily="34" charset="0"/>
              <a:ea typeface="+mn-ea"/>
              <a:cs typeface="Arial" charset="0"/>
            </a:endParaRPr>
          </a:p>
        </p:txBody>
      </p:sp>
      <p:sp>
        <p:nvSpPr>
          <p:cNvPr id="8" name="pole tekstowe 7">
            <a:extLst>
              <a:ext uri="{FF2B5EF4-FFF2-40B4-BE49-F238E27FC236}">
                <a16:creationId xmlns:a16="http://schemas.microsoft.com/office/drawing/2014/main" id="{039BDC8F-4C54-4EF5-9C18-FA27D3F3B80A}"/>
              </a:ext>
            </a:extLst>
          </p:cNvPr>
          <p:cNvSpPr txBox="1"/>
          <p:nvPr/>
        </p:nvSpPr>
        <p:spPr>
          <a:xfrm>
            <a:off x="4427984" y="6356350"/>
            <a:ext cx="4572000" cy="324384"/>
          </a:xfrm>
          <a:prstGeom prst="rect">
            <a:avLst/>
          </a:prstGeom>
          <a:noFill/>
        </p:spPr>
        <p:txBody>
          <a:bodyPr wrap="square">
            <a:spAutoFit/>
          </a:bodyPr>
          <a:lstStyle/>
          <a:p>
            <a:pPr marL="0" marR="0" lvl="0" indent="0" algn="just" defTabSz="914400" rtl="0" eaLnBrk="0" fontAlgn="base" latinLnBrk="0" hangingPunct="0">
              <a:lnSpc>
                <a:spcPct val="115000"/>
              </a:lnSpc>
              <a:spcBef>
                <a:spcPct val="0"/>
              </a:spcBef>
              <a:spcAft>
                <a:spcPts val="100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Źródło: opracowanie własne na podstawie danych IJHARS </a:t>
            </a: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pl-PL"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6" name="pole tekstowe 5">
            <a:extLst>
              <a:ext uri="{FF2B5EF4-FFF2-40B4-BE49-F238E27FC236}">
                <a16:creationId xmlns:a16="http://schemas.microsoft.com/office/drawing/2014/main" id="{58261CC1-E6A3-4A2D-83CE-BE47711041BD}"/>
              </a:ext>
            </a:extLst>
          </p:cNvPr>
          <p:cNvSpPr txBox="1"/>
          <p:nvPr/>
        </p:nvSpPr>
        <p:spPr>
          <a:xfrm>
            <a:off x="6531412" y="6038610"/>
            <a:ext cx="1136931" cy="276999"/>
          </a:xfrm>
          <a:prstGeom prst="rect">
            <a:avLst/>
          </a:prstGeom>
          <a:noFill/>
        </p:spPr>
        <p:txBody>
          <a:bodyPr wrap="square" rtlCol="0">
            <a:spAutoFit/>
          </a:bodyPr>
          <a:lstStyle/>
          <a:p>
            <a:r>
              <a:rPr lang="pl-PL" sz="1200" dirty="0" err="1"/>
              <a:t>tys.ha</a:t>
            </a:r>
            <a:r>
              <a:rPr lang="pl-PL" sz="1200" dirty="0"/>
              <a:t> UR</a:t>
            </a:r>
          </a:p>
        </p:txBody>
      </p:sp>
    </p:spTree>
    <p:extLst>
      <p:ext uri="{BB962C8B-B14F-4D97-AF65-F5344CB8AC3E}">
        <p14:creationId xmlns:p14="http://schemas.microsoft.com/office/powerpoint/2010/main" val="30001552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0B6ABB-04E1-4BAF-B64D-0E401C86D524}"/>
              </a:ext>
            </a:extLst>
          </p:cNvPr>
          <p:cNvSpPr>
            <a:spLocks noGrp="1"/>
          </p:cNvSpPr>
          <p:nvPr>
            <p:ph type="title"/>
          </p:nvPr>
        </p:nvSpPr>
        <p:spPr>
          <a:xfrm>
            <a:off x="84835" y="-221389"/>
            <a:ext cx="8686800" cy="1143000"/>
          </a:xfrm>
        </p:spPr>
        <p:txBody>
          <a:bodyPr/>
          <a:lstStyle/>
          <a:p>
            <a:r>
              <a:rPr kumimoji="0" lang="pl-PL" sz="2200" i="0"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sym typeface="Arial"/>
              </a:rPr>
              <a:t>Liczba producentów ekologicznych</a:t>
            </a:r>
            <a:r>
              <a:rPr lang="pl-PL" sz="2200" dirty="0">
                <a:latin typeface="Times New Roman" panose="02020603050405020304" pitchFamily="18" charset="0"/>
                <a:ea typeface="+mn-ea"/>
                <a:cs typeface="Times New Roman" panose="02020603050405020304" pitchFamily="18" charset="0"/>
                <a:sym typeface="Arial"/>
              </a:rPr>
              <a:t> </a:t>
            </a:r>
            <a:r>
              <a:rPr kumimoji="0" lang="pl-PL" sz="2200" i="0"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sym typeface="Arial"/>
              </a:rPr>
              <a:t>oraz powierzchnia UR ekologicznych,</a:t>
            </a:r>
            <a:br>
              <a:rPr kumimoji="0" lang="pl-PL" sz="2200" i="0"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sym typeface="Arial"/>
              </a:rPr>
            </a:br>
            <a:r>
              <a:rPr kumimoji="0" lang="pl-PL" sz="2200" i="0"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sym typeface="Arial"/>
              </a:rPr>
              <a:t> w tym wspieranych w ramach WPR</a:t>
            </a:r>
            <a:endParaRPr lang="pl-PL" sz="2200" dirty="0">
              <a:latin typeface="Times New Roman" panose="02020603050405020304" pitchFamily="18" charset="0"/>
              <a:cs typeface="Times New Roman" panose="02020603050405020304" pitchFamily="18" charset="0"/>
            </a:endParaRPr>
          </a:p>
        </p:txBody>
      </p:sp>
      <p:sp>
        <p:nvSpPr>
          <p:cNvPr id="4" name="Symbol zastępczy numeru slajdu 3">
            <a:extLst>
              <a:ext uri="{FF2B5EF4-FFF2-40B4-BE49-F238E27FC236}">
                <a16:creationId xmlns:a16="http://schemas.microsoft.com/office/drawing/2014/main" id="{0C56660C-042F-415E-9ECD-7807E2ED1C3A}"/>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2A91A9D-8F58-4EAA-9C02-AF1BF534C9B7}" type="slidenum">
              <a:rPr kumimoji="0" lang="pl-PL" altLang="pl-PL" sz="1200" b="0" i="0" u="none" strike="noStrike" kern="1200" cap="none" spc="0" normalizeH="0" baseline="0" noProof="0" smtClean="0">
                <a:ln>
                  <a:noFill/>
                </a:ln>
                <a:solidFill>
                  <a:srgbClr val="898989"/>
                </a:solidFill>
                <a:effectLst/>
                <a:uLnTx/>
                <a:uFillTx/>
                <a:latin typeface="Calibri" pitchFamily="34"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pl-PL" altLang="pl-PL" sz="1200" b="0" i="0" u="none" strike="noStrike" kern="1200" cap="none" spc="0" normalizeH="0" baseline="0" noProof="0">
              <a:ln>
                <a:noFill/>
              </a:ln>
              <a:solidFill>
                <a:srgbClr val="898989"/>
              </a:solidFill>
              <a:effectLst/>
              <a:uLnTx/>
              <a:uFillTx/>
              <a:latin typeface="Calibri" pitchFamily="34" charset="0"/>
              <a:ea typeface="+mn-ea"/>
              <a:cs typeface="Arial" charset="0"/>
            </a:endParaRPr>
          </a:p>
        </p:txBody>
      </p:sp>
      <p:graphicFrame>
        <p:nvGraphicFramePr>
          <p:cNvPr id="5" name="Symbol zastępczy zawartości 16">
            <a:extLst>
              <a:ext uri="{FF2B5EF4-FFF2-40B4-BE49-F238E27FC236}">
                <a16:creationId xmlns:a16="http://schemas.microsoft.com/office/drawing/2014/main" id="{4072429A-7A63-4C96-B012-AEB7AF144424}"/>
              </a:ext>
            </a:extLst>
          </p:cNvPr>
          <p:cNvGraphicFramePr>
            <a:graphicFrameLocks/>
          </p:cNvGraphicFramePr>
          <p:nvPr>
            <p:extLst>
              <p:ext uri="{D42A27DB-BD31-4B8C-83A1-F6EECF244321}">
                <p14:modId xmlns:p14="http://schemas.microsoft.com/office/powerpoint/2010/main" val="2487520161"/>
              </p:ext>
            </p:extLst>
          </p:nvPr>
        </p:nvGraphicFramePr>
        <p:xfrm>
          <a:off x="132174" y="920156"/>
          <a:ext cx="9011826" cy="5434739"/>
        </p:xfrm>
        <a:graphic>
          <a:graphicData uri="http://schemas.openxmlformats.org/drawingml/2006/chart">
            <c:chart xmlns:c="http://schemas.openxmlformats.org/drawingml/2006/chart" xmlns:r="http://schemas.openxmlformats.org/officeDocument/2006/relationships" r:id="rId2"/>
          </a:graphicData>
        </a:graphic>
      </p:graphicFrame>
      <p:sp>
        <p:nvSpPr>
          <p:cNvPr id="7" name="pole tekstowe 6">
            <a:extLst>
              <a:ext uri="{FF2B5EF4-FFF2-40B4-BE49-F238E27FC236}">
                <a16:creationId xmlns:a16="http://schemas.microsoft.com/office/drawing/2014/main" id="{1CDF838D-C4CC-4191-8346-B7F174FCDAAB}"/>
              </a:ext>
            </a:extLst>
          </p:cNvPr>
          <p:cNvSpPr txBox="1"/>
          <p:nvPr/>
        </p:nvSpPr>
        <p:spPr>
          <a:xfrm>
            <a:off x="10857" y="6396335"/>
            <a:ext cx="4572000"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pl-PL" sz="1200" b="0" i="1"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sym typeface="Arial"/>
              </a:rPr>
              <a:t>Żródło</a:t>
            </a:r>
            <a:r>
              <a:rPr kumimoji="0" lang="pl-PL" sz="1200" b="0" i="1"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sym typeface="Arial"/>
              </a:rPr>
              <a:t>: opracowanie na  podstawie danych GIJHARS, NIK i ARiMR ( w tym za 2021 r.)</a:t>
            </a:r>
            <a:endParaRPr kumimoji="0" lang="en-GB" sz="1200" b="0" i="1"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sym typeface="Arial"/>
            </a:endParaRPr>
          </a:p>
        </p:txBody>
      </p:sp>
    </p:spTree>
    <p:extLst>
      <p:ext uri="{BB962C8B-B14F-4D97-AF65-F5344CB8AC3E}">
        <p14:creationId xmlns:p14="http://schemas.microsoft.com/office/powerpoint/2010/main" val="9912462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178A12A-561D-4FDB-A163-6BC278C3C512}"/>
              </a:ext>
            </a:extLst>
          </p:cNvPr>
          <p:cNvSpPr>
            <a:spLocks noGrp="1"/>
          </p:cNvSpPr>
          <p:nvPr>
            <p:ph type="title"/>
          </p:nvPr>
        </p:nvSpPr>
        <p:spPr/>
        <p:txBody>
          <a:bodyPr/>
          <a:lstStyle/>
          <a:p>
            <a:r>
              <a:rPr lang="pl-PL" sz="1800" spc="-20" dirty="0">
                <a:latin typeface="Times New Roman" panose="02020603050405020304" pitchFamily="18" charset="0"/>
                <a:ea typeface="Times New Roman" panose="02020603050405020304" pitchFamily="18" charset="0"/>
              </a:rPr>
              <a:t>Tabela P</a:t>
            </a:r>
            <a:r>
              <a:rPr lang="pl-PL" sz="1800" spc="-20" dirty="0">
                <a:effectLst/>
                <a:latin typeface="Times New Roman" panose="02020603050405020304" pitchFamily="18" charset="0"/>
                <a:ea typeface="Times New Roman" panose="02020603050405020304" pitchFamily="18" charset="0"/>
              </a:rPr>
              <a:t>owierzchnia UR z produkcją ekologiczną w ujęciu województw w latach 2005-2020</a:t>
            </a:r>
            <a:endParaRPr lang="pl-PL" sz="1800" dirty="0"/>
          </a:p>
        </p:txBody>
      </p:sp>
      <p:graphicFrame>
        <p:nvGraphicFramePr>
          <p:cNvPr id="5" name="Symbol zastępczy zawartości 4">
            <a:extLst>
              <a:ext uri="{FF2B5EF4-FFF2-40B4-BE49-F238E27FC236}">
                <a16:creationId xmlns:a16="http://schemas.microsoft.com/office/drawing/2014/main" id="{6CF54681-8CE7-4DE0-92AB-A5C646983E6F}"/>
              </a:ext>
            </a:extLst>
          </p:cNvPr>
          <p:cNvGraphicFramePr>
            <a:graphicFrameLocks noGrp="1"/>
          </p:cNvGraphicFramePr>
          <p:nvPr>
            <p:ph idx="1"/>
            <p:extLst>
              <p:ext uri="{D42A27DB-BD31-4B8C-83A1-F6EECF244321}">
                <p14:modId xmlns:p14="http://schemas.microsoft.com/office/powerpoint/2010/main" val="2118749477"/>
              </p:ext>
            </p:extLst>
          </p:nvPr>
        </p:nvGraphicFramePr>
        <p:xfrm>
          <a:off x="132553" y="1213782"/>
          <a:ext cx="8554247" cy="4170496"/>
        </p:xfrm>
        <a:graphic>
          <a:graphicData uri="http://schemas.openxmlformats.org/drawingml/2006/table">
            <a:tbl>
              <a:tblPr firstRow="1" firstCol="1" bandRow="1">
                <a:tableStyleId>{5940675A-B579-460E-94D1-54222C63F5DA}</a:tableStyleId>
              </a:tblPr>
              <a:tblGrid>
                <a:gridCol w="983063">
                  <a:extLst>
                    <a:ext uri="{9D8B030D-6E8A-4147-A177-3AD203B41FA5}">
                      <a16:colId xmlns:a16="http://schemas.microsoft.com/office/drawing/2014/main" val="2455989581"/>
                    </a:ext>
                  </a:extLst>
                </a:gridCol>
                <a:gridCol w="720080">
                  <a:extLst>
                    <a:ext uri="{9D8B030D-6E8A-4147-A177-3AD203B41FA5}">
                      <a16:colId xmlns:a16="http://schemas.microsoft.com/office/drawing/2014/main" val="1273836549"/>
                    </a:ext>
                  </a:extLst>
                </a:gridCol>
                <a:gridCol w="648072">
                  <a:extLst>
                    <a:ext uri="{9D8B030D-6E8A-4147-A177-3AD203B41FA5}">
                      <a16:colId xmlns:a16="http://schemas.microsoft.com/office/drawing/2014/main" val="1332188138"/>
                    </a:ext>
                  </a:extLst>
                </a:gridCol>
                <a:gridCol w="720080">
                  <a:extLst>
                    <a:ext uri="{9D8B030D-6E8A-4147-A177-3AD203B41FA5}">
                      <a16:colId xmlns:a16="http://schemas.microsoft.com/office/drawing/2014/main" val="3082482402"/>
                    </a:ext>
                  </a:extLst>
                </a:gridCol>
                <a:gridCol w="792088">
                  <a:extLst>
                    <a:ext uri="{9D8B030D-6E8A-4147-A177-3AD203B41FA5}">
                      <a16:colId xmlns:a16="http://schemas.microsoft.com/office/drawing/2014/main" val="1367843545"/>
                    </a:ext>
                  </a:extLst>
                </a:gridCol>
                <a:gridCol w="792088">
                  <a:extLst>
                    <a:ext uri="{9D8B030D-6E8A-4147-A177-3AD203B41FA5}">
                      <a16:colId xmlns:a16="http://schemas.microsoft.com/office/drawing/2014/main" val="3928678549"/>
                    </a:ext>
                  </a:extLst>
                </a:gridCol>
                <a:gridCol w="794801">
                  <a:extLst>
                    <a:ext uri="{9D8B030D-6E8A-4147-A177-3AD203B41FA5}">
                      <a16:colId xmlns:a16="http://schemas.microsoft.com/office/drawing/2014/main" val="1052874714"/>
                    </a:ext>
                  </a:extLst>
                </a:gridCol>
                <a:gridCol w="810175">
                  <a:extLst>
                    <a:ext uri="{9D8B030D-6E8A-4147-A177-3AD203B41FA5}">
                      <a16:colId xmlns:a16="http://schemas.microsoft.com/office/drawing/2014/main" val="3344659160"/>
                    </a:ext>
                  </a:extLst>
                </a:gridCol>
                <a:gridCol w="810175">
                  <a:extLst>
                    <a:ext uri="{9D8B030D-6E8A-4147-A177-3AD203B41FA5}">
                      <a16:colId xmlns:a16="http://schemas.microsoft.com/office/drawing/2014/main" val="775384413"/>
                    </a:ext>
                  </a:extLst>
                </a:gridCol>
                <a:gridCol w="736523">
                  <a:extLst>
                    <a:ext uri="{9D8B030D-6E8A-4147-A177-3AD203B41FA5}">
                      <a16:colId xmlns:a16="http://schemas.microsoft.com/office/drawing/2014/main" val="3350839958"/>
                    </a:ext>
                  </a:extLst>
                </a:gridCol>
                <a:gridCol w="747102">
                  <a:extLst>
                    <a:ext uri="{9D8B030D-6E8A-4147-A177-3AD203B41FA5}">
                      <a16:colId xmlns:a16="http://schemas.microsoft.com/office/drawing/2014/main" val="357984236"/>
                    </a:ext>
                  </a:extLst>
                </a:gridCol>
              </a:tblGrid>
              <a:tr h="213920">
                <a:tc>
                  <a:txBody>
                    <a:bodyPr/>
                    <a:lstStyle/>
                    <a:p>
                      <a:pPr algn="ctr">
                        <a:lnSpc>
                          <a:spcPct val="110000"/>
                        </a:lnSpc>
                        <a:spcAft>
                          <a:spcPts val="1000"/>
                        </a:spcAft>
                      </a:pPr>
                      <a:r>
                        <a:rPr lang="pl-PL" sz="1100" spc="-20" dirty="0">
                          <a:effectLst/>
                        </a:rPr>
                        <a:t> </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2005</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2010</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2013</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2014</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spc="-20" dirty="0">
                          <a:solidFill>
                            <a:srgbClr val="000000"/>
                          </a:solidFill>
                          <a:effectLst/>
                        </a:rPr>
                        <a:t>2015</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pl-PL" sz="1100" dirty="0"/>
                        <a:t>2016</a:t>
                      </a:r>
                      <a:endParaRPr lang="pl-PL" sz="1100" dirty="0">
                        <a:latin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spc="-20" dirty="0">
                          <a:solidFill>
                            <a:srgbClr val="000000"/>
                          </a:solidFill>
                          <a:effectLst/>
                        </a:rPr>
                        <a:t>2017</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2018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spc="-20" dirty="0">
                          <a:solidFill>
                            <a:srgbClr val="000000"/>
                          </a:solidFill>
                          <a:effectLst/>
                        </a:rPr>
                        <a:t>2019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2020</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73628860"/>
                  </a:ext>
                </a:extLst>
              </a:tr>
              <a:tr h="184459">
                <a:tc>
                  <a:txBody>
                    <a:bodyPr/>
                    <a:lstStyle/>
                    <a:p>
                      <a:pPr algn="just">
                        <a:lnSpc>
                          <a:spcPct val="110000"/>
                        </a:lnSpc>
                        <a:spcAft>
                          <a:spcPts val="1000"/>
                        </a:spcAft>
                      </a:pPr>
                      <a:r>
                        <a:rPr lang="pl-PL" sz="1100" spc="-20" dirty="0">
                          <a:solidFill>
                            <a:srgbClr val="000000"/>
                          </a:solidFill>
                          <a:effectLst/>
                        </a:rPr>
                        <a:t>Polska</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166 299,7</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519 068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669 969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657902,0</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580 730,0</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536 579,2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494 978,7</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484 676,1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507637,1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509291,3</a:t>
                      </a:r>
                      <a:endParaRPr lang="pl-PL" sz="1100" dirty="0">
                        <a:latin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84788550"/>
                  </a:ext>
                </a:extLst>
              </a:tr>
              <a:tr h="0">
                <a:tc>
                  <a:txBody>
                    <a:bodyPr/>
                    <a:lstStyle/>
                    <a:p>
                      <a:pPr algn="just">
                        <a:lnSpc>
                          <a:spcPct val="110000"/>
                        </a:lnSpc>
                        <a:spcAft>
                          <a:spcPts val="1000"/>
                        </a:spcAft>
                      </a:pPr>
                      <a:r>
                        <a:rPr lang="pl-PL" sz="1100" spc="-20" dirty="0">
                          <a:solidFill>
                            <a:srgbClr val="000000"/>
                          </a:solidFill>
                          <a:effectLst/>
                        </a:rPr>
                        <a:t>Dolnośląskie</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16 482,4</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39703,3</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just">
                        <a:lnSpc>
                          <a:spcPct val="110000"/>
                        </a:lnSpc>
                        <a:spcAft>
                          <a:spcPts val="1000"/>
                        </a:spcAft>
                      </a:pPr>
                      <a:r>
                        <a:rPr lang="pl-PL" sz="1100" dirty="0">
                          <a:effectLst/>
                        </a:rPr>
                        <a:t>37 454,6</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37005,2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31 260,2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29 200,1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10000"/>
                        </a:lnSpc>
                        <a:spcBef>
                          <a:spcPts val="0"/>
                        </a:spcBef>
                        <a:spcAft>
                          <a:spcPts val="1000"/>
                        </a:spcAft>
                        <a:buClrTx/>
                        <a:buSzTx/>
                        <a:buFontTx/>
                        <a:buNone/>
                        <a:tabLst/>
                        <a:defRPr/>
                      </a:pPr>
                      <a:r>
                        <a:rPr lang="pl-PL" sz="1100" dirty="0">
                          <a:effectLst/>
                        </a:rPr>
                        <a:t>27542,3</a:t>
                      </a:r>
                    </a:p>
                    <a:p>
                      <a:pPr algn="ctr">
                        <a:lnSpc>
                          <a:spcPct val="110000"/>
                        </a:lnSpc>
                        <a:spcAft>
                          <a:spcPts val="1000"/>
                        </a:spcAft>
                      </a:pP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27 357,5</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28898,2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30480,8</a:t>
                      </a:r>
                      <a:endParaRPr lang="pl-PL" sz="1100" dirty="0">
                        <a:latin typeface="Times New Roman" panose="02020603050405020304" pitchFamily="18"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2267592237"/>
                  </a:ext>
                </a:extLst>
              </a:tr>
              <a:tr h="184459">
                <a:tc>
                  <a:txBody>
                    <a:bodyPr/>
                    <a:lstStyle/>
                    <a:p>
                      <a:pPr algn="just">
                        <a:lnSpc>
                          <a:spcPct val="110000"/>
                        </a:lnSpc>
                        <a:spcAft>
                          <a:spcPts val="1000"/>
                        </a:spcAft>
                      </a:pPr>
                      <a:r>
                        <a:rPr lang="pl-PL" sz="1100" spc="-20" dirty="0">
                          <a:solidFill>
                            <a:srgbClr val="000000"/>
                          </a:solidFill>
                          <a:effectLst/>
                        </a:rPr>
                        <a:t>Kujawsko-pomorskie</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3 569,6</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7688,0</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just">
                        <a:lnSpc>
                          <a:spcPct val="110000"/>
                        </a:lnSpc>
                        <a:spcAft>
                          <a:spcPts val="1000"/>
                        </a:spcAft>
                      </a:pPr>
                      <a:r>
                        <a:rPr lang="pl-PL" sz="1100" dirty="0">
                          <a:effectLst/>
                        </a:rPr>
                        <a:t>11151,5</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11573,9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10 645,0</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9262,8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8331,0</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7654,5</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7733,2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7092,6</a:t>
                      </a:r>
                      <a:endParaRPr lang="pl-PL" sz="1100" dirty="0">
                        <a:latin typeface="Times New Roman" panose="02020603050405020304" pitchFamily="18"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3033265354"/>
                  </a:ext>
                </a:extLst>
              </a:tr>
              <a:tr h="184459">
                <a:tc>
                  <a:txBody>
                    <a:bodyPr/>
                    <a:lstStyle/>
                    <a:p>
                      <a:pPr algn="just">
                        <a:lnSpc>
                          <a:spcPct val="110000"/>
                        </a:lnSpc>
                        <a:spcAft>
                          <a:spcPts val="1000"/>
                        </a:spcAft>
                      </a:pPr>
                      <a:r>
                        <a:rPr lang="pl-PL" sz="1100" spc="-20" dirty="0">
                          <a:solidFill>
                            <a:srgbClr val="000000"/>
                          </a:solidFill>
                          <a:effectLst/>
                        </a:rPr>
                        <a:t>Lubelskie</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11 132,8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34854,6</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just">
                        <a:lnSpc>
                          <a:spcPct val="110000"/>
                        </a:lnSpc>
                        <a:spcAft>
                          <a:spcPts val="1000"/>
                        </a:spcAft>
                      </a:pPr>
                      <a:r>
                        <a:rPr lang="pl-PL" sz="1100" dirty="0">
                          <a:effectLst/>
                        </a:rPr>
                        <a:t>40 818,5</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38466,6</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34 051,4</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31 342,5</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29 000,9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28 427,6</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28829,2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28357,2</a:t>
                      </a:r>
                      <a:endParaRPr lang="pl-PL" sz="1100" dirty="0">
                        <a:latin typeface="Times New Roman" panose="02020603050405020304" pitchFamily="18"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747545942"/>
                  </a:ext>
                </a:extLst>
              </a:tr>
              <a:tr h="184459">
                <a:tc>
                  <a:txBody>
                    <a:bodyPr/>
                    <a:lstStyle/>
                    <a:p>
                      <a:pPr algn="just">
                        <a:lnSpc>
                          <a:spcPct val="110000"/>
                        </a:lnSpc>
                        <a:spcAft>
                          <a:spcPts val="1000"/>
                        </a:spcAft>
                      </a:pPr>
                      <a:r>
                        <a:rPr lang="pl-PL" sz="1100" spc="-20" dirty="0">
                          <a:solidFill>
                            <a:srgbClr val="000000"/>
                          </a:solidFill>
                          <a:effectLst/>
                        </a:rPr>
                        <a:t>Lubuskie</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7 429,1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35796,8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just">
                        <a:lnSpc>
                          <a:spcPct val="110000"/>
                        </a:lnSpc>
                        <a:spcAft>
                          <a:spcPts val="1000"/>
                        </a:spcAft>
                      </a:pPr>
                      <a:r>
                        <a:rPr lang="pl-PL" sz="1100" dirty="0">
                          <a:effectLst/>
                        </a:rPr>
                        <a:t>54 692,6</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53299,8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46 343,1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43 235,1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37 923,2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37 174,9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40835,4</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43126,2</a:t>
                      </a:r>
                      <a:endParaRPr lang="pl-PL" sz="1100" dirty="0">
                        <a:latin typeface="Times New Roman" panose="02020603050405020304" pitchFamily="18"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117369692"/>
                  </a:ext>
                </a:extLst>
              </a:tr>
              <a:tr h="184459">
                <a:tc>
                  <a:txBody>
                    <a:bodyPr/>
                    <a:lstStyle/>
                    <a:p>
                      <a:pPr algn="just">
                        <a:lnSpc>
                          <a:spcPct val="110000"/>
                        </a:lnSpc>
                        <a:spcAft>
                          <a:spcPts val="1000"/>
                        </a:spcAft>
                      </a:pPr>
                      <a:r>
                        <a:rPr lang="pl-PL" sz="1100" spc="-20" dirty="0">
                          <a:solidFill>
                            <a:srgbClr val="000000"/>
                          </a:solidFill>
                          <a:effectLst/>
                        </a:rPr>
                        <a:t>Łódzkie</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2 489,1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7671,1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just">
                        <a:lnSpc>
                          <a:spcPct val="110000"/>
                        </a:lnSpc>
                        <a:spcAft>
                          <a:spcPts val="1000"/>
                        </a:spcAft>
                      </a:pPr>
                      <a:r>
                        <a:rPr lang="pl-PL" sz="1100" dirty="0">
                          <a:effectLst/>
                        </a:rPr>
                        <a:t>10341,8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11228,9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10 157,4</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9986,0</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9260,7</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8905,8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9290,3</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9953,5</a:t>
                      </a:r>
                      <a:endParaRPr lang="pl-PL" sz="1100" dirty="0">
                        <a:latin typeface="Times New Roman" panose="02020603050405020304" pitchFamily="18"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3980333955"/>
                  </a:ext>
                </a:extLst>
              </a:tr>
              <a:tr h="184459">
                <a:tc>
                  <a:txBody>
                    <a:bodyPr/>
                    <a:lstStyle/>
                    <a:p>
                      <a:pPr algn="just">
                        <a:lnSpc>
                          <a:spcPct val="110000"/>
                        </a:lnSpc>
                        <a:spcAft>
                          <a:spcPts val="1000"/>
                        </a:spcAft>
                      </a:pPr>
                      <a:r>
                        <a:rPr lang="pl-PL" sz="1100" spc="-20" dirty="0">
                          <a:solidFill>
                            <a:srgbClr val="000000"/>
                          </a:solidFill>
                          <a:effectLst/>
                        </a:rPr>
                        <a:t>Małopolskie</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11 160,3</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21967,7</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just">
                        <a:lnSpc>
                          <a:spcPct val="110000"/>
                        </a:lnSpc>
                        <a:spcAft>
                          <a:spcPts val="1000"/>
                        </a:spcAft>
                      </a:pPr>
                      <a:r>
                        <a:rPr lang="pl-PL" sz="1100" dirty="0">
                          <a:effectLst/>
                        </a:rPr>
                        <a:t>17 005,1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15528,9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12 976,7</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12364,4</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10 691,3</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8843,6</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9746,8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8360,0</a:t>
                      </a:r>
                      <a:endParaRPr lang="pl-PL" sz="1100" dirty="0">
                        <a:latin typeface="Times New Roman" panose="02020603050405020304" pitchFamily="18"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943364386"/>
                  </a:ext>
                </a:extLst>
              </a:tr>
              <a:tr h="184459">
                <a:tc>
                  <a:txBody>
                    <a:bodyPr/>
                    <a:lstStyle/>
                    <a:p>
                      <a:pPr algn="just">
                        <a:lnSpc>
                          <a:spcPct val="110000"/>
                        </a:lnSpc>
                        <a:spcAft>
                          <a:spcPts val="1000"/>
                        </a:spcAft>
                      </a:pPr>
                      <a:r>
                        <a:rPr lang="pl-PL" sz="1100" spc="-20">
                          <a:solidFill>
                            <a:srgbClr val="000000"/>
                          </a:solidFill>
                          <a:effectLst/>
                        </a:rPr>
                        <a:t>Mazowieckie</a:t>
                      </a:r>
                      <a:endParaRPr lang="pl-PL"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16 551,6</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46229,4</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just">
                        <a:lnSpc>
                          <a:spcPct val="110000"/>
                        </a:lnSpc>
                        <a:spcAft>
                          <a:spcPts val="1000"/>
                        </a:spcAft>
                      </a:pPr>
                      <a:r>
                        <a:rPr lang="pl-PL" sz="1100" dirty="0">
                          <a:effectLst/>
                        </a:rPr>
                        <a:t>63 445,0</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60354,4</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53 790,1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49 517,4</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44 347,9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42 048,9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43489,9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41217</a:t>
                      </a:r>
                      <a:endParaRPr lang="pl-PL" sz="1100" dirty="0">
                        <a:latin typeface="Times New Roman" panose="02020603050405020304" pitchFamily="18"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405415608"/>
                  </a:ext>
                </a:extLst>
              </a:tr>
              <a:tr h="184459">
                <a:tc>
                  <a:txBody>
                    <a:bodyPr/>
                    <a:lstStyle/>
                    <a:p>
                      <a:pPr algn="just">
                        <a:lnSpc>
                          <a:spcPct val="110000"/>
                        </a:lnSpc>
                        <a:spcAft>
                          <a:spcPts val="1000"/>
                        </a:spcAft>
                      </a:pPr>
                      <a:r>
                        <a:rPr lang="pl-PL" sz="1100" spc="-20">
                          <a:solidFill>
                            <a:srgbClr val="000000"/>
                          </a:solidFill>
                          <a:effectLst/>
                        </a:rPr>
                        <a:t>Opolskie</a:t>
                      </a:r>
                      <a:endParaRPr lang="pl-PL"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589,8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3180,1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just">
                        <a:lnSpc>
                          <a:spcPct val="110000"/>
                        </a:lnSpc>
                        <a:spcAft>
                          <a:spcPts val="1000"/>
                        </a:spcAft>
                      </a:pPr>
                      <a:r>
                        <a:rPr lang="pl-PL" sz="1100" dirty="0">
                          <a:effectLst/>
                        </a:rPr>
                        <a:t>3542,4</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3306,5</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3 042,1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3216,5</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2789,5</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3553,8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3270,9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3323,6</a:t>
                      </a:r>
                      <a:endParaRPr lang="pl-PL" sz="1100" dirty="0">
                        <a:latin typeface="Times New Roman" panose="02020603050405020304" pitchFamily="18"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1660530270"/>
                  </a:ext>
                </a:extLst>
              </a:tr>
              <a:tr h="184459">
                <a:tc>
                  <a:txBody>
                    <a:bodyPr/>
                    <a:lstStyle/>
                    <a:p>
                      <a:pPr algn="just">
                        <a:lnSpc>
                          <a:spcPct val="110000"/>
                        </a:lnSpc>
                        <a:spcAft>
                          <a:spcPts val="1000"/>
                        </a:spcAft>
                      </a:pPr>
                      <a:r>
                        <a:rPr lang="pl-PL" sz="1100" spc="-20" dirty="0">
                          <a:solidFill>
                            <a:srgbClr val="000000"/>
                          </a:solidFill>
                          <a:effectLst/>
                        </a:rPr>
                        <a:t>Podkarpackie</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16 019,5</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31867,5</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just">
                        <a:lnSpc>
                          <a:spcPct val="110000"/>
                        </a:lnSpc>
                        <a:spcAft>
                          <a:spcPts val="1000"/>
                        </a:spcAft>
                      </a:pPr>
                      <a:r>
                        <a:rPr lang="pl-PL" sz="1100" dirty="0">
                          <a:effectLst/>
                        </a:rPr>
                        <a:t>29 505,6</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23509,7</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16 655,6</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15 485,4</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15 349,7</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13 629,4</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13756,9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12725,9</a:t>
                      </a:r>
                      <a:endParaRPr lang="pl-PL" sz="1100" dirty="0">
                        <a:latin typeface="Times New Roman" panose="02020603050405020304" pitchFamily="18"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4086429008"/>
                  </a:ext>
                </a:extLst>
              </a:tr>
              <a:tr h="184459">
                <a:tc>
                  <a:txBody>
                    <a:bodyPr/>
                    <a:lstStyle/>
                    <a:p>
                      <a:pPr algn="just">
                        <a:lnSpc>
                          <a:spcPct val="110000"/>
                        </a:lnSpc>
                        <a:spcAft>
                          <a:spcPts val="1000"/>
                        </a:spcAft>
                      </a:pPr>
                      <a:r>
                        <a:rPr lang="pl-PL" sz="1100" spc="-20">
                          <a:solidFill>
                            <a:srgbClr val="000000"/>
                          </a:solidFill>
                          <a:effectLst/>
                        </a:rPr>
                        <a:t>Podlaskie</a:t>
                      </a:r>
                      <a:endParaRPr lang="pl-PL"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8747,3</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42916,8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just">
                        <a:lnSpc>
                          <a:spcPct val="110000"/>
                        </a:lnSpc>
                        <a:spcAft>
                          <a:spcPts val="1000"/>
                        </a:spcAft>
                      </a:pPr>
                      <a:r>
                        <a:rPr lang="pl-PL" sz="1100" dirty="0">
                          <a:effectLst/>
                        </a:rPr>
                        <a:t>63 547,9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64897,1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56 528,8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55 168,4</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53 550,5</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51 608,4</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51641,7</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52414,6</a:t>
                      </a:r>
                      <a:endParaRPr lang="pl-PL" sz="1100" dirty="0">
                        <a:latin typeface="Times New Roman" panose="02020603050405020304" pitchFamily="18"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228862232"/>
                  </a:ext>
                </a:extLst>
              </a:tr>
              <a:tr h="184459">
                <a:tc>
                  <a:txBody>
                    <a:bodyPr/>
                    <a:lstStyle/>
                    <a:p>
                      <a:pPr algn="just">
                        <a:lnSpc>
                          <a:spcPct val="110000"/>
                        </a:lnSpc>
                        <a:spcAft>
                          <a:spcPts val="1000"/>
                        </a:spcAft>
                      </a:pPr>
                      <a:r>
                        <a:rPr lang="pl-PL" sz="1100" spc="-20" dirty="0">
                          <a:solidFill>
                            <a:srgbClr val="000000"/>
                          </a:solidFill>
                          <a:effectLst/>
                        </a:rPr>
                        <a:t>Pomorskie</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7185,0</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22554,1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just">
                        <a:lnSpc>
                          <a:spcPct val="110000"/>
                        </a:lnSpc>
                        <a:spcAft>
                          <a:spcPts val="1000"/>
                        </a:spcAft>
                      </a:pPr>
                      <a:r>
                        <a:rPr lang="pl-PL" sz="1100" dirty="0">
                          <a:effectLst/>
                        </a:rPr>
                        <a:t>28720,9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29281,6</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24 865,9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23 327,9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22 419,2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19974,2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20813,9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20792,3</a:t>
                      </a:r>
                      <a:endParaRPr lang="pl-PL" sz="1100" dirty="0">
                        <a:latin typeface="Times New Roman" panose="02020603050405020304" pitchFamily="18"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3934138229"/>
                  </a:ext>
                </a:extLst>
              </a:tr>
              <a:tr h="184459">
                <a:tc>
                  <a:txBody>
                    <a:bodyPr/>
                    <a:lstStyle/>
                    <a:p>
                      <a:pPr algn="just">
                        <a:lnSpc>
                          <a:spcPct val="110000"/>
                        </a:lnSpc>
                        <a:spcAft>
                          <a:spcPts val="1000"/>
                        </a:spcAft>
                      </a:pPr>
                      <a:r>
                        <a:rPr lang="pl-PL" sz="1100" spc="-20">
                          <a:solidFill>
                            <a:srgbClr val="000000"/>
                          </a:solidFill>
                          <a:effectLst/>
                        </a:rPr>
                        <a:t>Śląskie</a:t>
                      </a:r>
                      <a:endParaRPr lang="pl-PL"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1835,3</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5738,9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just">
                        <a:lnSpc>
                          <a:spcPct val="110000"/>
                        </a:lnSpc>
                        <a:spcAft>
                          <a:spcPts val="1000"/>
                        </a:spcAft>
                      </a:pPr>
                      <a:r>
                        <a:rPr lang="pl-PL" sz="1100" dirty="0">
                          <a:effectLst/>
                        </a:rPr>
                        <a:t>7220,1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7787,9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6638,1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5324,8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3726,2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2951,3</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3557,0</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3460,5</a:t>
                      </a:r>
                      <a:endParaRPr lang="pl-PL" sz="1100" dirty="0">
                        <a:latin typeface="Times New Roman" panose="02020603050405020304" pitchFamily="18"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962810380"/>
                  </a:ext>
                </a:extLst>
              </a:tr>
              <a:tr h="184459">
                <a:tc>
                  <a:txBody>
                    <a:bodyPr/>
                    <a:lstStyle/>
                    <a:p>
                      <a:pPr algn="just">
                        <a:lnSpc>
                          <a:spcPct val="110000"/>
                        </a:lnSpc>
                        <a:spcAft>
                          <a:spcPts val="1000"/>
                        </a:spcAft>
                      </a:pPr>
                      <a:r>
                        <a:rPr lang="pl-PL" sz="1100" spc="-20" dirty="0">
                          <a:solidFill>
                            <a:srgbClr val="000000"/>
                          </a:solidFill>
                          <a:effectLst/>
                        </a:rPr>
                        <a:t>Świętokrzyskie</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7636,9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13122,6</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just">
                        <a:lnSpc>
                          <a:spcPct val="110000"/>
                        </a:lnSpc>
                        <a:spcAft>
                          <a:spcPts val="1000"/>
                        </a:spcAft>
                      </a:pPr>
                      <a:r>
                        <a:rPr lang="pl-PL" sz="1100" dirty="0">
                          <a:effectLst/>
                        </a:rPr>
                        <a:t>15 122,6</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13037,4</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11 598,2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10739,1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9969,8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9087,1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8893,8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8340,4</a:t>
                      </a:r>
                      <a:endParaRPr lang="pl-PL" sz="1100" dirty="0">
                        <a:latin typeface="Times New Roman" panose="02020603050405020304" pitchFamily="18"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1900080303"/>
                  </a:ext>
                </a:extLst>
              </a:tr>
              <a:tr h="184459">
                <a:tc>
                  <a:txBody>
                    <a:bodyPr/>
                    <a:lstStyle/>
                    <a:p>
                      <a:pPr algn="just">
                        <a:lnSpc>
                          <a:spcPct val="110000"/>
                        </a:lnSpc>
                        <a:spcAft>
                          <a:spcPts val="1000"/>
                        </a:spcAft>
                      </a:pPr>
                      <a:r>
                        <a:rPr lang="pl-PL" sz="1100" spc="-20" dirty="0">
                          <a:solidFill>
                            <a:srgbClr val="000000"/>
                          </a:solidFill>
                          <a:effectLst/>
                        </a:rPr>
                        <a:t>Warmińsko-mazurskie</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15 341,6</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75241,9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just">
                        <a:lnSpc>
                          <a:spcPct val="110000"/>
                        </a:lnSpc>
                        <a:spcAft>
                          <a:spcPts val="1000"/>
                        </a:spcAft>
                      </a:pPr>
                      <a:r>
                        <a:rPr lang="pl-PL" sz="1100" dirty="0">
                          <a:effectLst/>
                        </a:rPr>
                        <a:t>116198,9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117096,9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112 767,9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108667,2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107 067,0</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104573,3</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107 507,3</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108808,5</a:t>
                      </a:r>
                      <a:endParaRPr lang="pl-PL" sz="1100" dirty="0">
                        <a:latin typeface="Times New Roman" panose="02020603050405020304" pitchFamily="18"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1907074110"/>
                  </a:ext>
                </a:extLst>
              </a:tr>
              <a:tr h="184459">
                <a:tc>
                  <a:txBody>
                    <a:bodyPr/>
                    <a:lstStyle/>
                    <a:p>
                      <a:pPr algn="just">
                        <a:lnSpc>
                          <a:spcPct val="110000"/>
                        </a:lnSpc>
                        <a:spcAft>
                          <a:spcPts val="1000"/>
                        </a:spcAft>
                      </a:pPr>
                      <a:r>
                        <a:rPr lang="pl-PL" sz="1100" spc="-20" dirty="0">
                          <a:solidFill>
                            <a:srgbClr val="000000"/>
                          </a:solidFill>
                          <a:effectLst/>
                        </a:rPr>
                        <a:t>Wielkopolskie</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12 011,2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32512,8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just">
                        <a:lnSpc>
                          <a:spcPct val="110000"/>
                        </a:lnSpc>
                        <a:spcAft>
                          <a:spcPts val="1000"/>
                        </a:spcAft>
                      </a:pPr>
                      <a:r>
                        <a:rPr lang="pl-PL" sz="1100" dirty="0">
                          <a:effectLst/>
                        </a:rPr>
                        <a:t>41616,2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42071,2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34 522,7</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29171,3</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25 389,1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25993,9</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27733,7</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29330,4</a:t>
                      </a:r>
                      <a:endParaRPr lang="pl-PL" sz="1100" dirty="0">
                        <a:latin typeface="Times New Roman" panose="02020603050405020304" pitchFamily="18"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1167496028"/>
                  </a:ext>
                </a:extLst>
              </a:tr>
              <a:tr h="184459">
                <a:tc>
                  <a:txBody>
                    <a:bodyPr/>
                    <a:lstStyle/>
                    <a:p>
                      <a:pPr algn="just">
                        <a:lnSpc>
                          <a:spcPct val="110000"/>
                        </a:lnSpc>
                        <a:spcAft>
                          <a:spcPts val="1000"/>
                        </a:spcAft>
                      </a:pPr>
                      <a:r>
                        <a:rPr lang="pl-PL" sz="1100" spc="-20" dirty="0">
                          <a:solidFill>
                            <a:srgbClr val="000000"/>
                          </a:solidFill>
                          <a:effectLst/>
                        </a:rPr>
                        <a:t>Zachodniopomorskie</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28 118,1</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98023,0</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just">
                        <a:lnSpc>
                          <a:spcPct val="110000"/>
                        </a:lnSpc>
                        <a:spcAft>
                          <a:spcPts val="1000"/>
                        </a:spcAft>
                      </a:pPr>
                      <a:r>
                        <a:rPr lang="pl-PL" sz="1100" dirty="0">
                          <a:effectLst/>
                        </a:rPr>
                        <a:t>129 585,7</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0000"/>
                        </a:lnSpc>
                        <a:spcAft>
                          <a:spcPts val="1000"/>
                        </a:spcAft>
                      </a:pPr>
                      <a:r>
                        <a:rPr lang="pl-PL" sz="1100" dirty="0">
                          <a:effectLst/>
                        </a:rPr>
                        <a:t>129456,0</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114 886,8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100570,2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87 620,2</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92 891,8</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0000"/>
                        </a:lnSpc>
                        <a:spcAft>
                          <a:spcPts val="1000"/>
                        </a:spcAft>
                      </a:pPr>
                      <a:r>
                        <a:rPr lang="pl-PL" sz="1100" dirty="0">
                          <a:effectLst/>
                        </a:rPr>
                        <a:t>101638,6</a:t>
                      </a:r>
                      <a:endParaRPr lang="pl-PL"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pl-PL" sz="1100" dirty="0"/>
                        <a:t>101507,0</a:t>
                      </a:r>
                      <a:endParaRPr lang="pl-PL" sz="1100" dirty="0">
                        <a:latin typeface="Times New Roman" panose="02020603050405020304" pitchFamily="18"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134659535"/>
                  </a:ext>
                </a:extLst>
              </a:tr>
            </a:tbl>
          </a:graphicData>
        </a:graphic>
      </p:graphicFrame>
      <p:sp>
        <p:nvSpPr>
          <p:cNvPr id="4" name="Symbol zastępczy numeru slajdu 3">
            <a:extLst>
              <a:ext uri="{FF2B5EF4-FFF2-40B4-BE49-F238E27FC236}">
                <a16:creationId xmlns:a16="http://schemas.microsoft.com/office/drawing/2014/main" id="{4ED7D203-062D-4504-B497-1D09862E917C}"/>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2A91A9D-8F58-4EAA-9C02-AF1BF534C9B7}" type="slidenum">
              <a:rPr kumimoji="0" lang="pl-PL" altLang="pl-PL" sz="1200" b="0" i="0" u="none" strike="noStrike" kern="1200" cap="none" spc="0" normalizeH="0" baseline="0" noProof="0" smtClean="0">
                <a:ln>
                  <a:noFill/>
                </a:ln>
                <a:solidFill>
                  <a:srgbClr val="898989"/>
                </a:solidFill>
                <a:effectLst/>
                <a:uLnTx/>
                <a:uFillTx/>
                <a:latin typeface="Calibri" pitchFamily="34"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pl-PL" altLang="pl-PL" sz="1200" b="0" i="0" u="none" strike="noStrike" kern="1200" cap="none" spc="0" normalizeH="0" baseline="0" noProof="0">
              <a:ln>
                <a:noFill/>
              </a:ln>
              <a:solidFill>
                <a:srgbClr val="898989"/>
              </a:solidFill>
              <a:effectLst/>
              <a:uLnTx/>
              <a:uFillTx/>
              <a:latin typeface="Calibri" pitchFamily="34" charset="0"/>
              <a:ea typeface="+mn-ea"/>
              <a:cs typeface="Arial" charset="0"/>
            </a:endParaRPr>
          </a:p>
        </p:txBody>
      </p:sp>
      <p:sp>
        <p:nvSpPr>
          <p:cNvPr id="7" name="pole tekstowe 6">
            <a:extLst>
              <a:ext uri="{FF2B5EF4-FFF2-40B4-BE49-F238E27FC236}">
                <a16:creationId xmlns:a16="http://schemas.microsoft.com/office/drawing/2014/main" id="{3EA4CC82-B578-4782-958D-8D531ED285C9}"/>
              </a:ext>
            </a:extLst>
          </p:cNvPr>
          <p:cNvSpPr txBox="1"/>
          <p:nvPr/>
        </p:nvSpPr>
        <p:spPr>
          <a:xfrm>
            <a:off x="3779912" y="6258978"/>
            <a:ext cx="4572000" cy="324384"/>
          </a:xfrm>
          <a:prstGeom prst="rect">
            <a:avLst/>
          </a:prstGeom>
          <a:noFill/>
        </p:spPr>
        <p:txBody>
          <a:bodyPr wrap="square">
            <a:spAutoFit/>
          </a:bodyPr>
          <a:lstStyle/>
          <a:p>
            <a:pPr marL="0" marR="0" lvl="0" indent="0" algn="just" defTabSz="914400" rtl="0" eaLnBrk="0" fontAlgn="base" latinLnBrk="0" hangingPunct="0">
              <a:lnSpc>
                <a:spcPct val="115000"/>
              </a:lnSpc>
              <a:spcBef>
                <a:spcPct val="0"/>
              </a:spcBef>
              <a:spcAft>
                <a:spcPts val="100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Źródło: opracowanie własne na podstawie danych </a:t>
            </a:r>
            <a:r>
              <a:rPr lang="pl-PL" sz="12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IJHARS</a:t>
            </a: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pl-PL"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8" name="Strzałka: w górę 7">
            <a:extLst>
              <a:ext uri="{FF2B5EF4-FFF2-40B4-BE49-F238E27FC236}">
                <a16:creationId xmlns:a16="http://schemas.microsoft.com/office/drawing/2014/main" id="{58B095E3-EA7E-4227-97CA-16A366DA4E15}"/>
              </a:ext>
            </a:extLst>
          </p:cNvPr>
          <p:cNvSpPr/>
          <p:nvPr/>
        </p:nvSpPr>
        <p:spPr>
          <a:xfrm>
            <a:off x="8807236" y="2645296"/>
            <a:ext cx="144016" cy="14401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6" name="Obraz 5">
            <a:extLst>
              <a:ext uri="{FF2B5EF4-FFF2-40B4-BE49-F238E27FC236}">
                <a16:creationId xmlns:a16="http://schemas.microsoft.com/office/drawing/2014/main" id="{5CEC4021-280D-4E84-B0CC-5424BF7FBBEC}"/>
              </a:ext>
            </a:extLst>
          </p:cNvPr>
          <p:cNvPicPr>
            <a:picLocks noChangeAspect="1"/>
          </p:cNvPicPr>
          <p:nvPr/>
        </p:nvPicPr>
        <p:blipFill>
          <a:blip r:embed="rId2"/>
          <a:stretch>
            <a:fillRect/>
          </a:stretch>
        </p:blipFill>
        <p:spPr>
          <a:xfrm>
            <a:off x="8775603" y="2852936"/>
            <a:ext cx="207282" cy="176799"/>
          </a:xfrm>
          <a:prstGeom prst="rect">
            <a:avLst/>
          </a:prstGeom>
        </p:spPr>
      </p:pic>
      <p:pic>
        <p:nvPicPr>
          <p:cNvPr id="9" name="Obraz 8">
            <a:extLst>
              <a:ext uri="{FF2B5EF4-FFF2-40B4-BE49-F238E27FC236}">
                <a16:creationId xmlns:a16="http://schemas.microsoft.com/office/drawing/2014/main" id="{35A96745-655D-48C6-A114-376C99629E96}"/>
              </a:ext>
            </a:extLst>
          </p:cNvPr>
          <p:cNvPicPr>
            <a:picLocks noChangeAspect="1"/>
          </p:cNvPicPr>
          <p:nvPr/>
        </p:nvPicPr>
        <p:blipFill>
          <a:blip r:embed="rId2"/>
          <a:stretch>
            <a:fillRect/>
          </a:stretch>
        </p:blipFill>
        <p:spPr>
          <a:xfrm>
            <a:off x="8775603" y="3376785"/>
            <a:ext cx="207282" cy="176799"/>
          </a:xfrm>
          <a:prstGeom prst="rect">
            <a:avLst/>
          </a:prstGeom>
        </p:spPr>
      </p:pic>
      <p:pic>
        <p:nvPicPr>
          <p:cNvPr id="10" name="Obraz 9">
            <a:extLst>
              <a:ext uri="{FF2B5EF4-FFF2-40B4-BE49-F238E27FC236}">
                <a16:creationId xmlns:a16="http://schemas.microsoft.com/office/drawing/2014/main" id="{10DC7DFE-3CBE-47AF-85A0-4644CAAB9CCA}"/>
              </a:ext>
            </a:extLst>
          </p:cNvPr>
          <p:cNvPicPr>
            <a:picLocks noChangeAspect="1"/>
          </p:cNvPicPr>
          <p:nvPr/>
        </p:nvPicPr>
        <p:blipFill>
          <a:blip r:embed="rId2"/>
          <a:stretch>
            <a:fillRect/>
          </a:stretch>
        </p:blipFill>
        <p:spPr>
          <a:xfrm>
            <a:off x="8775603" y="3739866"/>
            <a:ext cx="207282" cy="176799"/>
          </a:xfrm>
          <a:prstGeom prst="rect">
            <a:avLst/>
          </a:prstGeom>
        </p:spPr>
      </p:pic>
      <p:pic>
        <p:nvPicPr>
          <p:cNvPr id="11" name="Obraz 10">
            <a:extLst>
              <a:ext uri="{FF2B5EF4-FFF2-40B4-BE49-F238E27FC236}">
                <a16:creationId xmlns:a16="http://schemas.microsoft.com/office/drawing/2014/main" id="{4F5C804C-3B50-4982-848E-57114E750771}"/>
              </a:ext>
            </a:extLst>
          </p:cNvPr>
          <p:cNvPicPr>
            <a:picLocks noChangeAspect="1"/>
          </p:cNvPicPr>
          <p:nvPr/>
        </p:nvPicPr>
        <p:blipFill>
          <a:blip r:embed="rId2"/>
          <a:stretch>
            <a:fillRect/>
          </a:stretch>
        </p:blipFill>
        <p:spPr>
          <a:xfrm>
            <a:off x="8775603" y="4523482"/>
            <a:ext cx="207282" cy="176799"/>
          </a:xfrm>
          <a:prstGeom prst="rect">
            <a:avLst/>
          </a:prstGeom>
        </p:spPr>
      </p:pic>
      <p:pic>
        <p:nvPicPr>
          <p:cNvPr id="12" name="Obraz 11">
            <a:extLst>
              <a:ext uri="{FF2B5EF4-FFF2-40B4-BE49-F238E27FC236}">
                <a16:creationId xmlns:a16="http://schemas.microsoft.com/office/drawing/2014/main" id="{9BF320CD-8BFF-4B67-8141-ADF361506432}"/>
              </a:ext>
            </a:extLst>
          </p:cNvPr>
          <p:cNvPicPr>
            <a:picLocks noChangeAspect="1"/>
          </p:cNvPicPr>
          <p:nvPr/>
        </p:nvPicPr>
        <p:blipFill>
          <a:blip r:embed="rId2"/>
          <a:stretch>
            <a:fillRect/>
          </a:stretch>
        </p:blipFill>
        <p:spPr>
          <a:xfrm>
            <a:off x="8775603" y="5013176"/>
            <a:ext cx="207282" cy="176799"/>
          </a:xfrm>
          <a:prstGeom prst="rect">
            <a:avLst/>
          </a:prstGeom>
        </p:spPr>
      </p:pic>
      <p:sp>
        <p:nvSpPr>
          <p:cNvPr id="13" name="pole tekstowe 12">
            <a:extLst>
              <a:ext uri="{FF2B5EF4-FFF2-40B4-BE49-F238E27FC236}">
                <a16:creationId xmlns:a16="http://schemas.microsoft.com/office/drawing/2014/main" id="{22C742AA-6537-4CEF-8825-46D9041ED9CB}"/>
              </a:ext>
            </a:extLst>
          </p:cNvPr>
          <p:cNvSpPr txBox="1"/>
          <p:nvPr/>
        </p:nvSpPr>
        <p:spPr>
          <a:xfrm>
            <a:off x="8648623" y="1139089"/>
            <a:ext cx="792088" cy="400110"/>
          </a:xfrm>
          <a:prstGeom prst="rect">
            <a:avLst/>
          </a:prstGeom>
          <a:noFill/>
        </p:spPr>
        <p:txBody>
          <a:bodyPr wrap="square" rtlCol="0">
            <a:spAutoFit/>
          </a:bodyPr>
          <a:lstStyle/>
          <a:p>
            <a:r>
              <a:rPr lang="pl-PL" sz="1000" dirty="0"/>
              <a:t>2020/</a:t>
            </a:r>
          </a:p>
          <a:p>
            <a:r>
              <a:rPr lang="pl-PL" sz="1000" dirty="0"/>
              <a:t>2010</a:t>
            </a:r>
          </a:p>
        </p:txBody>
      </p:sp>
    </p:spTree>
    <p:extLst>
      <p:ext uri="{BB962C8B-B14F-4D97-AF65-F5344CB8AC3E}">
        <p14:creationId xmlns:p14="http://schemas.microsoft.com/office/powerpoint/2010/main" val="29353759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793BB53-7C49-47BC-8B61-0B69BB888F63}"/>
              </a:ext>
            </a:extLst>
          </p:cNvPr>
          <p:cNvSpPr>
            <a:spLocks noGrp="1"/>
          </p:cNvSpPr>
          <p:nvPr>
            <p:ph type="title"/>
          </p:nvPr>
        </p:nvSpPr>
        <p:spPr>
          <a:xfrm>
            <a:off x="457200" y="68264"/>
            <a:ext cx="8229600" cy="1143000"/>
          </a:xfrm>
        </p:spPr>
        <p:txBody>
          <a:bodyPr/>
          <a:lstStyle/>
          <a:p>
            <a:r>
              <a:rPr lang="pl-PL" sz="3000" dirty="0"/>
              <a:t>Rolnictwo ekologiczne w ramach WPR 2014-2020</a:t>
            </a:r>
          </a:p>
        </p:txBody>
      </p:sp>
      <p:sp>
        <p:nvSpPr>
          <p:cNvPr id="3" name="Symbol zastępczy zawartości 2">
            <a:extLst>
              <a:ext uri="{FF2B5EF4-FFF2-40B4-BE49-F238E27FC236}">
                <a16:creationId xmlns:a16="http://schemas.microsoft.com/office/drawing/2014/main" id="{1A7F6D6E-8096-40C8-9873-F423D58C655F}"/>
              </a:ext>
            </a:extLst>
          </p:cNvPr>
          <p:cNvSpPr>
            <a:spLocks noGrp="1"/>
          </p:cNvSpPr>
          <p:nvPr>
            <p:ph idx="1"/>
          </p:nvPr>
        </p:nvSpPr>
        <p:spPr>
          <a:xfrm>
            <a:off x="143508" y="908720"/>
            <a:ext cx="8856984" cy="4597971"/>
          </a:xfrm>
        </p:spPr>
        <p:txBody>
          <a:bodyPr/>
          <a:lstStyle/>
          <a:p>
            <a:pPr marL="0" indent="0">
              <a:buNone/>
            </a:pPr>
            <a:r>
              <a:rPr lang="pl-PL" sz="1800" b="1" i="0" u="none" strike="noStrike" baseline="0" dirty="0">
                <a:latin typeface="Lato" panose="020F0502020204030203" pitchFamily="34" charset="0"/>
              </a:rPr>
              <a:t>Cel działania: </a:t>
            </a:r>
            <a:endParaRPr lang="pl-PL" sz="1800" b="0" i="0" u="none" strike="noStrike" baseline="0" dirty="0">
              <a:latin typeface="Lato" panose="020F0502020204030203" pitchFamily="34" charset="0"/>
            </a:endParaRPr>
          </a:p>
          <a:p>
            <a:r>
              <a:rPr lang="pl-PL" sz="1800" b="0" i="0" u="none" strike="noStrike" baseline="0" dirty="0">
                <a:latin typeface="Lato" panose="020F0502020204030203" pitchFamily="34" charset="0"/>
              </a:rPr>
              <a:t>Celem interwencji jest wspieranie dobrowolnych zobowiązań rolników, którzy podejmują się utrzymać lub przejść na praktyki i metody rolnictwa ekologicznego określone w prawodawstwie unijnym i krajowym. </a:t>
            </a:r>
          </a:p>
          <a:p>
            <a:pPr marL="0" indent="0">
              <a:buNone/>
            </a:pPr>
            <a:endParaRPr lang="pl-PL" sz="1800" b="0" i="0" u="none" strike="noStrike" baseline="0" dirty="0">
              <a:latin typeface="Lato" panose="020F0502020204030203" pitchFamily="34" charset="0"/>
            </a:endParaRPr>
          </a:p>
          <a:p>
            <a:pPr marL="0" indent="0">
              <a:buNone/>
            </a:pPr>
            <a:r>
              <a:rPr lang="pl-PL" sz="1800" b="1" i="0" u="none" strike="noStrike" baseline="0" dirty="0">
                <a:latin typeface="Lato" panose="020F0502020204030203" pitchFamily="34" charset="0"/>
              </a:rPr>
              <a:t>Pakiety i warianty działania: </a:t>
            </a:r>
            <a:endParaRPr lang="pl-PL" sz="1800" b="0" i="0" u="none" strike="noStrike" baseline="0" dirty="0">
              <a:latin typeface="Lato" panose="020F0502020204030203" pitchFamily="34" charset="0"/>
            </a:endParaRPr>
          </a:p>
          <a:p>
            <a:r>
              <a:rPr lang="pl-PL" sz="1800" b="1" i="0" u="none" strike="noStrike" baseline="0" dirty="0">
                <a:latin typeface="Lato" panose="020F0502020204030203" pitchFamily="34" charset="0"/>
              </a:rPr>
              <a:t>Uprawy rolnicze - </a:t>
            </a:r>
            <a:r>
              <a:rPr lang="pl-PL" sz="1800" b="0" i="0" u="none" strike="noStrike" baseline="0" dirty="0">
                <a:latin typeface="Lato" panose="020F0502020204030203" pitchFamily="34" charset="0"/>
              </a:rPr>
              <a:t>Pakiet 1. (w konwersji) Pakiet 7. (po konwersji) </a:t>
            </a:r>
          </a:p>
          <a:p>
            <a:r>
              <a:rPr lang="pl-PL" sz="1800" b="1" i="0" u="none" strike="noStrike" baseline="0" dirty="0">
                <a:latin typeface="Lato" panose="020F0502020204030203" pitchFamily="34" charset="0"/>
              </a:rPr>
              <a:t>Uprawy warzywne - </a:t>
            </a:r>
            <a:r>
              <a:rPr lang="pl-PL" sz="1800" b="0" i="0" u="none" strike="noStrike" baseline="0" dirty="0">
                <a:latin typeface="Lato" panose="020F0502020204030203" pitchFamily="34" charset="0"/>
              </a:rPr>
              <a:t>Pakiet 2. (w konwersji) Pakiet 8. (po konwersji) </a:t>
            </a:r>
          </a:p>
          <a:p>
            <a:r>
              <a:rPr lang="pl-PL" sz="1800" b="1" i="0" u="none" strike="noStrike" baseline="0" dirty="0">
                <a:latin typeface="Lato" panose="020F0502020204030203" pitchFamily="34" charset="0"/>
              </a:rPr>
              <a:t>Uprawy zielarskie - </a:t>
            </a:r>
            <a:r>
              <a:rPr lang="pl-PL" sz="1800" b="0" i="0" u="none" strike="noStrike" baseline="0" dirty="0">
                <a:latin typeface="Lato" panose="020F0502020204030203" pitchFamily="34" charset="0"/>
              </a:rPr>
              <a:t>Pakiet 3. (w konwersji) Pakiet 9. (po konwersji) </a:t>
            </a:r>
          </a:p>
          <a:p>
            <a:r>
              <a:rPr lang="pl-PL" sz="1800" b="1" i="0" u="none" strike="noStrike" baseline="0" dirty="0">
                <a:latin typeface="Lato" panose="020F0502020204030203" pitchFamily="34" charset="0"/>
              </a:rPr>
              <a:t>Uprawy sadownicze (podstawowe) – </a:t>
            </a:r>
            <a:r>
              <a:rPr lang="pl-PL" sz="1800" i="0" u="none" strike="noStrike" baseline="0" dirty="0">
                <a:latin typeface="Lato" panose="020F0502020204030203" pitchFamily="34" charset="0"/>
              </a:rPr>
              <a:t>Pakiet 4.</a:t>
            </a:r>
            <a:r>
              <a:rPr lang="pl-PL" sz="1800" b="0" i="0" u="none" strike="noStrike" baseline="0" dirty="0">
                <a:latin typeface="Lato" panose="020F0502020204030203" pitchFamily="34" charset="0"/>
              </a:rPr>
              <a:t>Wariant 4.1.1. (w konwersji) Wariant 10.1.1. (po konwersji) </a:t>
            </a:r>
          </a:p>
          <a:p>
            <a:r>
              <a:rPr lang="pl-PL" sz="1800" b="1" i="0" u="none" strike="noStrike" baseline="0" dirty="0">
                <a:latin typeface="Lato" panose="020F0502020204030203" pitchFamily="34" charset="0"/>
              </a:rPr>
              <a:t>Uprawy sadownicze (jagodowe) – </a:t>
            </a:r>
            <a:r>
              <a:rPr lang="pl-PL" sz="1800" i="0" u="none" strike="noStrike" baseline="0" dirty="0">
                <a:latin typeface="Lato" panose="020F0502020204030203" pitchFamily="34" charset="0"/>
              </a:rPr>
              <a:t>Pakiet 4.</a:t>
            </a:r>
            <a:r>
              <a:rPr lang="pl-PL" sz="1800" b="0" i="0" u="none" strike="noStrike" baseline="0" dirty="0">
                <a:latin typeface="Lato" panose="020F0502020204030203" pitchFamily="34" charset="0"/>
              </a:rPr>
              <a:t>Wariant 4.1.2. (w konwersji) Wariant 10.1.2. (po konwersji) </a:t>
            </a:r>
          </a:p>
          <a:p>
            <a:r>
              <a:rPr lang="pl-PL" sz="1800" b="1" i="0" u="none" strike="noStrike" baseline="0" dirty="0">
                <a:latin typeface="Lato" panose="020F0502020204030203" pitchFamily="34" charset="0"/>
              </a:rPr>
              <a:t>Uprawy sadownicze (ekstensywne) – </a:t>
            </a:r>
            <a:r>
              <a:rPr lang="pl-PL" sz="1800" i="0" u="none" strike="noStrike" baseline="0" dirty="0">
                <a:latin typeface="Lato" panose="020F0502020204030203" pitchFamily="34" charset="0"/>
              </a:rPr>
              <a:t>Pakiet 4.</a:t>
            </a:r>
            <a:r>
              <a:rPr lang="pl-PL" sz="1800" b="1" i="0" u="none" strike="noStrike" baseline="0" dirty="0">
                <a:latin typeface="Lato" panose="020F0502020204030203" pitchFamily="34" charset="0"/>
              </a:rPr>
              <a:t> </a:t>
            </a:r>
            <a:r>
              <a:rPr lang="pl-PL" sz="1800" b="0" i="0" u="none" strike="noStrike" baseline="0" dirty="0">
                <a:latin typeface="Lato" panose="020F0502020204030203" pitchFamily="34" charset="0"/>
              </a:rPr>
              <a:t>Wariant 4.2. (w konwersji) Wariant 10.2. (po konwersji) </a:t>
            </a:r>
          </a:p>
          <a:p>
            <a:r>
              <a:rPr lang="pl-PL" sz="1800" b="1" i="0" u="none" strike="noStrike" baseline="0" dirty="0">
                <a:latin typeface="Lato" panose="020F0502020204030203" pitchFamily="34" charset="0"/>
              </a:rPr>
              <a:t>Uprawy paszowe na gruntach ornych - </a:t>
            </a:r>
            <a:r>
              <a:rPr lang="pl-PL" sz="1800" b="0" i="0" u="none" strike="noStrike" baseline="0" dirty="0">
                <a:latin typeface="Lato" panose="020F0502020204030203" pitchFamily="34" charset="0"/>
              </a:rPr>
              <a:t>Pakiet 5. (w konwersji) Pakiet 11. (po konwersji) </a:t>
            </a:r>
          </a:p>
          <a:p>
            <a:r>
              <a:rPr lang="pl-PL" sz="1800" b="1" i="0" u="none" strike="noStrike" baseline="0" dirty="0">
                <a:latin typeface="Lato" panose="020F0502020204030203" pitchFamily="34" charset="0"/>
              </a:rPr>
              <a:t>Trwałe użytki zielone - </a:t>
            </a:r>
            <a:r>
              <a:rPr lang="pl-PL" sz="1800" b="0" i="0" u="none" strike="noStrike" baseline="0" dirty="0">
                <a:latin typeface="Lato" panose="020F0502020204030203" pitchFamily="34" charset="0"/>
              </a:rPr>
              <a:t>Pakiet 6. (w konwersji) Pakiet 12. (po konwersji) </a:t>
            </a:r>
          </a:p>
          <a:p>
            <a:endParaRPr lang="pl-PL" sz="1800" b="1" i="0" u="none" strike="noStrike" baseline="0" dirty="0">
              <a:latin typeface="Lato" panose="020F0502020204030203" pitchFamily="34" charset="0"/>
            </a:endParaRPr>
          </a:p>
        </p:txBody>
      </p:sp>
      <p:sp>
        <p:nvSpPr>
          <p:cNvPr id="4" name="Symbol zastępczy numeru slajdu 3">
            <a:extLst>
              <a:ext uri="{FF2B5EF4-FFF2-40B4-BE49-F238E27FC236}">
                <a16:creationId xmlns:a16="http://schemas.microsoft.com/office/drawing/2014/main" id="{8D6F34A1-7C0C-40D3-A6A5-4F4AC93FE03C}"/>
              </a:ext>
            </a:extLst>
          </p:cNvPr>
          <p:cNvSpPr>
            <a:spLocks noGrp="1"/>
          </p:cNvSpPr>
          <p:nvPr>
            <p:ph type="sldNum" sz="quarter" idx="12"/>
          </p:nvPr>
        </p:nvSpPr>
        <p:spPr/>
        <p:txBody>
          <a:bodyPr/>
          <a:lstStyle/>
          <a:p>
            <a:pPr>
              <a:defRPr/>
            </a:pPr>
            <a:fld id="{E2A91A9D-8F58-4EAA-9C02-AF1BF534C9B7}" type="slidenum">
              <a:rPr lang="pl-PL" altLang="pl-PL" smtClean="0"/>
              <a:pPr>
                <a:defRPr/>
              </a:pPr>
              <a:t>26</a:t>
            </a:fld>
            <a:endParaRPr lang="pl-PL" altLang="pl-PL"/>
          </a:p>
        </p:txBody>
      </p:sp>
    </p:spTree>
    <p:extLst>
      <p:ext uri="{BB962C8B-B14F-4D97-AF65-F5344CB8AC3E}">
        <p14:creationId xmlns:p14="http://schemas.microsoft.com/office/powerpoint/2010/main" val="13584524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2343FA1-4F87-45F9-977C-CEBEB41D0585}"/>
              </a:ext>
            </a:extLst>
          </p:cNvPr>
          <p:cNvSpPr>
            <a:spLocks noGrp="1"/>
          </p:cNvSpPr>
          <p:nvPr>
            <p:ph type="title"/>
          </p:nvPr>
        </p:nvSpPr>
        <p:spPr>
          <a:xfrm>
            <a:off x="472174" y="-171400"/>
            <a:ext cx="8229600" cy="1143000"/>
          </a:xfrm>
        </p:spPr>
        <p:txBody>
          <a:bodyPr/>
          <a:lstStyle/>
          <a:p>
            <a:r>
              <a:rPr kumimoji="0" lang="pl-PL" sz="3000" b="0" i="0" u="none" strike="noStrike" kern="1200" cap="none" spc="0" normalizeH="0" baseline="0" noProof="0" dirty="0">
                <a:ln>
                  <a:noFill/>
                </a:ln>
                <a:solidFill>
                  <a:prstClr val="black"/>
                </a:solidFill>
                <a:effectLst/>
                <a:uLnTx/>
                <a:uFillTx/>
                <a:latin typeface="Calibri"/>
                <a:ea typeface="+mj-ea"/>
                <a:cs typeface="+mj-cs"/>
              </a:rPr>
              <a:t>Rolnictwo ekologiczne w ramach WPR 2014-2020</a:t>
            </a:r>
            <a:endParaRPr lang="pl-PL" dirty="0"/>
          </a:p>
        </p:txBody>
      </p:sp>
      <p:sp>
        <p:nvSpPr>
          <p:cNvPr id="3" name="Symbol zastępczy zawartości 2">
            <a:extLst>
              <a:ext uri="{FF2B5EF4-FFF2-40B4-BE49-F238E27FC236}">
                <a16:creationId xmlns:a16="http://schemas.microsoft.com/office/drawing/2014/main" id="{CE5D1464-5997-4B26-9AF2-FA08F028388D}"/>
              </a:ext>
            </a:extLst>
          </p:cNvPr>
          <p:cNvSpPr>
            <a:spLocks noGrp="1"/>
          </p:cNvSpPr>
          <p:nvPr>
            <p:ph idx="1"/>
          </p:nvPr>
        </p:nvSpPr>
        <p:spPr>
          <a:xfrm>
            <a:off x="14974" y="392599"/>
            <a:ext cx="9144000" cy="4525963"/>
          </a:xfrm>
        </p:spPr>
        <p:txBody>
          <a:bodyPr/>
          <a:lstStyle/>
          <a:p>
            <a:pPr algn="l"/>
            <a:endParaRPr lang="pl-PL" sz="1800" b="0" i="0" u="none" strike="noStrike" baseline="0" dirty="0">
              <a:solidFill>
                <a:srgbClr val="000000"/>
              </a:solidFill>
              <a:latin typeface="Lato" panose="020F0502020204030203" pitchFamily="34" charset="0"/>
            </a:endParaRPr>
          </a:p>
          <a:p>
            <a:pPr marL="0" indent="0">
              <a:buNone/>
            </a:pPr>
            <a:r>
              <a:rPr lang="pl-PL" sz="2400" b="1" i="0" u="none" strike="noStrike" baseline="0" dirty="0">
                <a:latin typeface="Times New Roman" panose="02020603050405020304" pitchFamily="18" charset="0"/>
                <a:cs typeface="Times New Roman" panose="02020603050405020304" pitchFamily="18" charset="0"/>
              </a:rPr>
              <a:t>Działanie Rolnictwo ekologiczne PROW 2014-2020 </a:t>
            </a:r>
          </a:p>
          <a:p>
            <a:pPr marL="0" indent="0">
              <a:buNone/>
            </a:pPr>
            <a:r>
              <a:rPr lang="pl-PL" sz="2400" b="1" i="0" u="none" strike="noStrike" baseline="0" dirty="0">
                <a:highlight>
                  <a:srgbClr val="00FFFF"/>
                </a:highlight>
                <a:latin typeface="Times New Roman" panose="02020603050405020304" pitchFamily="18" charset="0"/>
                <a:cs typeface="Times New Roman" panose="02020603050405020304" pitchFamily="18" charset="0"/>
              </a:rPr>
              <a:t>Główne wymogi </a:t>
            </a:r>
            <a:endParaRPr lang="pl-PL" sz="2400" b="0" i="0" u="none" strike="noStrike" baseline="0" dirty="0">
              <a:highlight>
                <a:srgbClr val="00FFFF"/>
              </a:highlight>
              <a:latin typeface="Times New Roman" panose="02020603050405020304" pitchFamily="18" charset="0"/>
              <a:cs typeface="Times New Roman" panose="02020603050405020304" pitchFamily="18" charset="0"/>
            </a:endParaRPr>
          </a:p>
          <a:p>
            <a:r>
              <a:rPr lang="pl-PL" sz="2400" b="1" i="0" u="none" strike="noStrike" baseline="0" dirty="0">
                <a:latin typeface="Times New Roman" panose="02020603050405020304" pitchFamily="18" charset="0"/>
                <a:cs typeface="Times New Roman" panose="02020603050405020304" pitchFamily="18" charset="0"/>
              </a:rPr>
              <a:t>Wytworzenie produktu rolnictwa ekologicznego z każdej działki rolnej </a:t>
            </a:r>
          </a:p>
          <a:p>
            <a:r>
              <a:rPr lang="pl-PL" sz="2400" b="1" i="0" u="none" strike="noStrike" baseline="0" dirty="0">
                <a:latin typeface="Times New Roman" panose="02020603050405020304" pitchFamily="18" charset="0"/>
                <a:cs typeface="Times New Roman" panose="02020603050405020304" pitchFamily="18" charset="0"/>
              </a:rPr>
              <a:t>Odpowiednie przeznaczenie</a:t>
            </a:r>
            <a:r>
              <a:rPr lang="pl-PL" sz="2400" b="0" i="0" u="none" strike="noStrike" baseline="0" dirty="0">
                <a:latin typeface="Times New Roman" panose="02020603050405020304" pitchFamily="18" charset="0"/>
                <a:cs typeface="Times New Roman" panose="02020603050405020304" pitchFamily="18" charset="0"/>
              </a:rPr>
              <a:t>: - </a:t>
            </a:r>
            <a:r>
              <a:rPr lang="pl-PL" sz="2400" b="0" i="0" u="none" strike="noStrike" baseline="0" dirty="0">
                <a:highlight>
                  <a:srgbClr val="00FFFF"/>
                </a:highlight>
                <a:latin typeface="Times New Roman" panose="02020603050405020304" pitchFamily="18" charset="0"/>
                <a:cs typeface="Times New Roman" panose="02020603050405020304" pitchFamily="18" charset="0"/>
              </a:rPr>
              <a:t>co najmniej 30% zbioru z każdej z upraw</a:t>
            </a:r>
            <a:r>
              <a:rPr lang="pl-PL" sz="2400" b="0" i="0" u="none" strike="noStrike" baseline="0" dirty="0">
                <a:latin typeface="Times New Roman" panose="02020603050405020304" pitchFamily="18" charset="0"/>
                <a:cs typeface="Times New Roman" panose="02020603050405020304" pitchFamily="18" charset="0"/>
              </a:rPr>
              <a:t> – do przetwórstwa, do sprzedaży lub do przekazania do innych gospodarstw (dotyczy upraw rolniczych, upraw warzywnych, upraw zielarskich i upraw sadowniczych) - </a:t>
            </a:r>
            <a:r>
              <a:rPr lang="pl-PL" sz="2400" b="0" i="0" u="none" strike="noStrike" baseline="0" dirty="0">
                <a:highlight>
                  <a:srgbClr val="00FFFF"/>
                </a:highlight>
                <a:latin typeface="Times New Roman" panose="02020603050405020304" pitchFamily="18" charset="0"/>
                <a:cs typeface="Times New Roman" panose="02020603050405020304" pitchFamily="18" charset="0"/>
              </a:rPr>
              <a:t>zbioru (100%)</a:t>
            </a:r>
            <a:r>
              <a:rPr lang="pl-PL" sz="2400" b="0" i="0" u="none" strike="noStrike" baseline="0" dirty="0">
                <a:latin typeface="Times New Roman" panose="02020603050405020304" pitchFamily="18" charset="0"/>
                <a:cs typeface="Times New Roman" panose="02020603050405020304" pitchFamily="18" charset="0"/>
              </a:rPr>
              <a:t> – do skarmiania zwierząt, do sprzedaży lub do przekazania do innych gospodarstw (dotyczy upraw paszowych i TUZ). </a:t>
            </a:r>
          </a:p>
          <a:p>
            <a:r>
              <a:rPr lang="pl-PL" sz="2400" b="1" i="0" u="none" strike="noStrike" baseline="0" dirty="0">
                <a:latin typeface="Times New Roman" panose="02020603050405020304" pitchFamily="18" charset="0"/>
                <a:cs typeface="Times New Roman" panose="02020603050405020304" pitchFamily="18" charset="0"/>
              </a:rPr>
              <a:t>Posiadanie zwierząt w minimalnej obsadzie 0,5 DJP/ha </a:t>
            </a:r>
            <a:r>
              <a:rPr lang="pl-PL" sz="2400" b="0" i="0" u="none" strike="noStrike" baseline="0" dirty="0">
                <a:latin typeface="Times New Roman" panose="02020603050405020304" pitchFamily="18" charset="0"/>
                <a:cs typeface="Times New Roman" panose="02020603050405020304" pitchFamily="18" charset="0"/>
              </a:rPr>
              <a:t>(dotyczy upraw paszowych i TUZ). </a:t>
            </a:r>
          </a:p>
          <a:p>
            <a:endParaRPr lang="pl-PL" dirty="0"/>
          </a:p>
        </p:txBody>
      </p:sp>
      <p:sp>
        <p:nvSpPr>
          <p:cNvPr id="4" name="Symbol zastępczy numeru slajdu 3">
            <a:extLst>
              <a:ext uri="{FF2B5EF4-FFF2-40B4-BE49-F238E27FC236}">
                <a16:creationId xmlns:a16="http://schemas.microsoft.com/office/drawing/2014/main" id="{CBEFE66C-7A3F-4B10-88F0-3849B705A214}"/>
              </a:ext>
            </a:extLst>
          </p:cNvPr>
          <p:cNvSpPr>
            <a:spLocks noGrp="1"/>
          </p:cNvSpPr>
          <p:nvPr>
            <p:ph type="sldNum" sz="quarter" idx="12"/>
          </p:nvPr>
        </p:nvSpPr>
        <p:spPr/>
        <p:txBody>
          <a:bodyPr/>
          <a:lstStyle/>
          <a:p>
            <a:pPr>
              <a:defRPr/>
            </a:pPr>
            <a:fld id="{E2A91A9D-8F58-4EAA-9C02-AF1BF534C9B7}" type="slidenum">
              <a:rPr lang="pl-PL" altLang="pl-PL" smtClean="0"/>
              <a:pPr>
                <a:defRPr/>
              </a:pPr>
              <a:t>27</a:t>
            </a:fld>
            <a:endParaRPr lang="pl-PL" altLang="pl-PL"/>
          </a:p>
        </p:txBody>
      </p:sp>
    </p:spTree>
    <p:extLst>
      <p:ext uri="{BB962C8B-B14F-4D97-AF65-F5344CB8AC3E}">
        <p14:creationId xmlns:p14="http://schemas.microsoft.com/office/powerpoint/2010/main" val="14810923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03350" y="-171400"/>
            <a:ext cx="8229600" cy="1143000"/>
          </a:xfrm>
        </p:spPr>
        <p:txBody>
          <a:bodyPr>
            <a:normAutofit/>
          </a:bodyPr>
          <a:lstStyle/>
          <a:p>
            <a:r>
              <a:rPr lang="pl-PL" sz="2400" dirty="0"/>
              <a:t>Rolnictwo ekologiczne wspierane w ramach WPR 2014-2020, w ujęciu gmin w 2020 i 2021 r.</a:t>
            </a:r>
          </a:p>
        </p:txBody>
      </p:sp>
      <p:pic>
        <p:nvPicPr>
          <p:cNvPr id="4" name="Symbol zastępczy zawartości 3" descr="C:\Users\zielinskim\Desktop\Erozja 2021\mapy seria Arimr\udział UR eko w UR ogółem (dokładnie.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5821" y="1561107"/>
            <a:ext cx="4248472" cy="3312368"/>
          </a:xfrm>
          <a:prstGeom prst="rect">
            <a:avLst/>
          </a:prstGeom>
          <a:noFill/>
          <a:ln>
            <a:noFill/>
          </a:ln>
        </p:spPr>
      </p:pic>
      <p:sp>
        <p:nvSpPr>
          <p:cNvPr id="5" name="Prostokąt 4"/>
          <p:cNvSpPr/>
          <p:nvPr/>
        </p:nvSpPr>
        <p:spPr>
          <a:xfrm>
            <a:off x="1259632" y="843506"/>
            <a:ext cx="8672897" cy="357534"/>
          </a:xfrm>
          <a:prstGeom prst="rect">
            <a:avLst/>
          </a:prstGeom>
        </p:spPr>
        <p:txBody>
          <a:bodyPr wrap="square">
            <a:spAutoFit/>
          </a:bodyPr>
          <a:lstStyle/>
          <a:p>
            <a:pPr marL="0" marR="0" lvl="0" indent="0" algn="just" defTabSz="914400" rtl="0" eaLnBrk="0" fontAlgn="base" latinLnBrk="0" hangingPunct="0">
              <a:lnSpc>
                <a:spcPct val="115000"/>
              </a:lnSpc>
              <a:spcBef>
                <a:spcPct val="0"/>
              </a:spcBef>
              <a:spcAft>
                <a:spcPts val="0"/>
              </a:spcAft>
              <a:buClrTx/>
              <a:buSzTx/>
              <a:buFontTx/>
              <a:buNone/>
              <a:tabLst/>
              <a:defRPr/>
            </a:pPr>
            <a:r>
              <a:rPr kumimoji="0" lang="pl-PL" sz="1600" b="0" i="0" u="none" strike="noStrike" kern="1200" cap="none" spc="0" normalizeH="0" baseline="0" noProof="0" dirty="0">
                <a:ln>
                  <a:noFill/>
                </a:ln>
                <a:solidFill>
                  <a:prstClr val="black"/>
                </a:solidFill>
                <a:effectLst/>
                <a:uLnTx/>
                <a:uFillTx/>
                <a:latin typeface="Times New Roman"/>
                <a:ea typeface="Calibri"/>
                <a:cs typeface="Times New Roman"/>
              </a:rPr>
              <a:t>Mapa Udział % UR ekologicznych  w  UR ogółem w ujęciu gmin w Polsce: </a:t>
            </a:r>
            <a:endParaRPr kumimoji="0" lang="pl-PL" sz="1600" b="0" i="0" u="none" strike="noStrike" kern="1200" cap="none" spc="0" normalizeH="0" baseline="0" noProof="0" dirty="0">
              <a:ln>
                <a:noFill/>
              </a:ln>
              <a:solidFill>
                <a:prstClr val="black"/>
              </a:solidFill>
              <a:effectLst/>
              <a:uLnTx/>
              <a:uFillTx/>
              <a:latin typeface="Calibri"/>
              <a:ea typeface="Calibri"/>
              <a:cs typeface="Times New Roman"/>
            </a:endParaRPr>
          </a:p>
        </p:txBody>
      </p:sp>
      <p:sp>
        <p:nvSpPr>
          <p:cNvPr id="7" name="Prostokąt 6"/>
          <p:cNvSpPr/>
          <p:nvPr/>
        </p:nvSpPr>
        <p:spPr>
          <a:xfrm>
            <a:off x="705517" y="5423989"/>
            <a:ext cx="8165012" cy="9541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ts val="0"/>
              </a:spcAft>
              <a:buClrTx/>
              <a:buSzTx/>
              <a:buFontTx/>
              <a:buNone/>
              <a:tabLst/>
              <a:defRPr/>
            </a:pPr>
            <a:r>
              <a:rPr kumimoji="0" lang="pl-PL" sz="1400" b="0" i="0" u="none" strike="noStrike" kern="1200" cap="none" spc="-20" normalizeH="0" baseline="0" noProof="0" dirty="0">
                <a:ln>
                  <a:noFill/>
                </a:ln>
                <a:solidFill>
                  <a:prstClr val="black"/>
                </a:solidFill>
                <a:effectLst/>
                <a:uLnTx/>
                <a:uFillTx/>
                <a:latin typeface="Times New Roman"/>
                <a:ea typeface="Times New Roman"/>
                <a:cs typeface="Arial" charset="0"/>
              </a:rPr>
              <a:t>W Polsce, według danych ARiMR za 2020 r,  powierzchnia UR z produkcją ekologiczną  i objętą wsparciem w ramach WPR 2014-2020 wyniosła </a:t>
            </a:r>
            <a:r>
              <a:rPr kumimoji="0" lang="pl-PL" sz="1400" b="1" i="0" u="none" strike="noStrike" kern="1200" cap="none" spc="-20" normalizeH="0" baseline="0" noProof="0" dirty="0">
                <a:ln>
                  <a:noFill/>
                </a:ln>
                <a:solidFill>
                  <a:prstClr val="black"/>
                </a:solidFill>
                <a:effectLst/>
                <a:uLnTx/>
                <a:uFillTx/>
                <a:latin typeface="Times New Roman"/>
                <a:ea typeface="Times New Roman"/>
                <a:cs typeface="Arial" charset="0"/>
              </a:rPr>
              <a:t>392,7 tys.  ha. </a:t>
            </a:r>
            <a:r>
              <a:rPr kumimoji="0" lang="pl-PL" sz="1400" b="0" i="0" u="none" strike="noStrike" kern="1200" cap="none" spc="-20" normalizeH="0" baseline="0" noProof="0" dirty="0">
                <a:ln>
                  <a:noFill/>
                </a:ln>
                <a:solidFill>
                  <a:prstClr val="black"/>
                </a:solidFill>
                <a:effectLst/>
                <a:uLnTx/>
                <a:uFillTx/>
                <a:latin typeface="Times New Roman"/>
                <a:ea typeface="Times New Roman"/>
                <a:cs typeface="Arial" charset="0"/>
              </a:rPr>
              <a:t>i stanowiła </a:t>
            </a:r>
            <a:r>
              <a:rPr kumimoji="0" lang="pl-PL" sz="1400" b="1" i="0" u="none" strike="noStrike" kern="1200" cap="none" spc="-20" normalizeH="0" baseline="0" noProof="0" dirty="0">
                <a:ln>
                  <a:noFill/>
                </a:ln>
                <a:solidFill>
                  <a:prstClr val="black"/>
                </a:solidFill>
                <a:effectLst/>
                <a:uLnTx/>
                <a:uFillTx/>
                <a:latin typeface="Times New Roman"/>
                <a:ea typeface="Times New Roman"/>
                <a:cs typeface="Arial" charset="0"/>
              </a:rPr>
              <a:t>77,1% UR ogółem </a:t>
            </a:r>
            <a:r>
              <a:rPr kumimoji="0" lang="pl-PL" sz="1400" b="0" i="0" u="none" strike="noStrike" kern="1200" cap="none" spc="-20" normalizeH="0" baseline="0" noProof="0" dirty="0">
                <a:ln>
                  <a:noFill/>
                </a:ln>
                <a:solidFill>
                  <a:prstClr val="black"/>
                </a:solidFill>
                <a:effectLst/>
                <a:uLnTx/>
                <a:uFillTx/>
                <a:latin typeface="Times New Roman"/>
                <a:ea typeface="Times New Roman"/>
                <a:cs typeface="Arial" charset="0"/>
              </a:rPr>
              <a:t>z produkcją ekologiczną w Polsce. W 2020/2021 r. </a:t>
            </a:r>
            <a:r>
              <a:rPr lang="pl-PL" sz="1400" spc="-20" dirty="0">
                <a:solidFill>
                  <a:prstClr val="black"/>
                </a:solidFill>
                <a:latin typeface="Times New Roman"/>
                <a:ea typeface="Times New Roman"/>
              </a:rPr>
              <a:t>p</a:t>
            </a:r>
            <a:r>
              <a:rPr kumimoji="0" lang="pl-PL" sz="1400" b="0" i="0" u="none" strike="noStrike" kern="1200" cap="none" spc="-20" normalizeH="0" baseline="0" noProof="0" dirty="0" err="1">
                <a:ln>
                  <a:noFill/>
                </a:ln>
                <a:solidFill>
                  <a:prstClr val="black"/>
                </a:solidFill>
                <a:effectLst/>
                <a:uLnTx/>
                <a:uFillTx/>
                <a:latin typeface="Times New Roman"/>
                <a:ea typeface="Times New Roman"/>
                <a:cs typeface="Arial" charset="0"/>
              </a:rPr>
              <a:t>rodukcja</a:t>
            </a:r>
            <a:r>
              <a:rPr kumimoji="0" lang="pl-PL" sz="1400" b="0" i="0" u="none" strike="noStrike" kern="1200" cap="none" spc="-20" normalizeH="0" baseline="0" noProof="0" dirty="0">
                <a:ln>
                  <a:noFill/>
                </a:ln>
                <a:solidFill>
                  <a:prstClr val="black"/>
                </a:solidFill>
                <a:effectLst/>
                <a:uLnTx/>
                <a:uFillTx/>
                <a:latin typeface="Times New Roman"/>
                <a:ea typeface="Times New Roman"/>
                <a:cs typeface="Arial" charset="0"/>
              </a:rPr>
              <a:t> ekologiczna prowadzona </a:t>
            </a:r>
            <a:r>
              <a:rPr lang="pl-PL" sz="1400" spc="-20" dirty="0">
                <a:solidFill>
                  <a:prstClr val="black"/>
                </a:solidFill>
                <a:latin typeface="Times New Roman"/>
                <a:ea typeface="Times New Roman"/>
              </a:rPr>
              <a:t>była</a:t>
            </a:r>
            <a:r>
              <a:rPr kumimoji="0" lang="pl-PL" sz="1400" b="0" i="0" u="none" strike="noStrike" kern="1200" cap="none" spc="-20" normalizeH="0" baseline="0" noProof="0" dirty="0">
                <a:ln>
                  <a:noFill/>
                </a:ln>
                <a:solidFill>
                  <a:prstClr val="black"/>
                </a:solidFill>
                <a:effectLst/>
                <a:uLnTx/>
                <a:uFillTx/>
                <a:latin typeface="Times New Roman"/>
                <a:ea typeface="Times New Roman"/>
                <a:cs typeface="Arial" charset="0"/>
              </a:rPr>
              <a:t> </a:t>
            </a:r>
            <a:r>
              <a:rPr kumimoji="0" lang="pl-PL" sz="1400" b="0" i="0" u="none" strike="noStrike" kern="1200" cap="none" spc="-20" normalizeH="0" baseline="0" noProof="0">
                <a:ln>
                  <a:noFill/>
                </a:ln>
                <a:solidFill>
                  <a:prstClr val="black"/>
                </a:solidFill>
                <a:effectLst/>
                <a:uLnTx/>
                <a:uFillTx/>
                <a:latin typeface="Times New Roman"/>
                <a:ea typeface="Times New Roman"/>
                <a:cs typeface="Arial" charset="0"/>
              </a:rPr>
              <a:t>w </a:t>
            </a:r>
            <a:r>
              <a:rPr kumimoji="0" lang="pl-PL" sz="1400" b="1" i="0" u="none" strike="noStrike" kern="1200" cap="none" spc="-20" normalizeH="0" baseline="0" noProof="0">
                <a:ln>
                  <a:noFill/>
                </a:ln>
                <a:solidFill>
                  <a:prstClr val="black"/>
                </a:solidFill>
                <a:effectLst/>
                <a:uLnTx/>
                <a:uFillTx/>
                <a:latin typeface="Times New Roman"/>
                <a:ea typeface="Times New Roman"/>
                <a:cs typeface="Arial" charset="0"/>
              </a:rPr>
              <a:t>1880/1922 </a:t>
            </a:r>
            <a:r>
              <a:rPr kumimoji="0" lang="pl-PL" sz="1400" b="1" i="0" u="none" strike="noStrike" kern="1200" cap="none" spc="-20" normalizeH="0" baseline="0" noProof="0" dirty="0">
                <a:ln>
                  <a:noFill/>
                </a:ln>
                <a:solidFill>
                  <a:prstClr val="black"/>
                </a:solidFill>
                <a:effectLst/>
                <a:uLnTx/>
                <a:uFillTx/>
                <a:latin typeface="Times New Roman"/>
                <a:ea typeface="Times New Roman"/>
                <a:cs typeface="Arial" charset="0"/>
              </a:rPr>
              <a:t>gminach </a:t>
            </a:r>
            <a:r>
              <a:rPr kumimoji="0" lang="pl-PL" sz="1400" b="0" i="0" u="none" strike="noStrike" kern="1200" cap="none" spc="-20" normalizeH="0" baseline="0" noProof="0" dirty="0">
                <a:ln>
                  <a:noFill/>
                </a:ln>
                <a:solidFill>
                  <a:prstClr val="black"/>
                </a:solidFill>
                <a:effectLst/>
                <a:uLnTx/>
                <a:uFillTx/>
                <a:latin typeface="Times New Roman"/>
                <a:ea typeface="Times New Roman"/>
                <a:cs typeface="Arial" charset="0"/>
              </a:rPr>
              <a:t>, a jej udział w UR ogółem zawierał się w zakresie od </a:t>
            </a:r>
            <a:r>
              <a:rPr kumimoji="0" lang="pl-PL" sz="1400" b="1" i="0" u="none" strike="noStrike" kern="1200" cap="none" spc="-20" normalizeH="0" baseline="0" noProof="0" dirty="0">
                <a:ln>
                  <a:noFill/>
                </a:ln>
                <a:solidFill>
                  <a:prstClr val="black"/>
                </a:solidFill>
                <a:effectLst/>
                <a:uLnTx/>
                <a:uFillTx/>
                <a:latin typeface="Times New Roman"/>
                <a:ea typeface="Times New Roman"/>
                <a:cs typeface="Arial" charset="0"/>
              </a:rPr>
              <a:t>0,01 do 62,1%</a:t>
            </a:r>
            <a:endParaRPr kumimoji="0" lang="pl-PL" sz="1400" b="0" i="0" u="none" strike="noStrike" kern="1200" cap="none" spc="0" normalizeH="0" baseline="0" noProof="0" dirty="0">
              <a:ln>
                <a:noFill/>
              </a:ln>
              <a:solidFill>
                <a:prstClr val="black"/>
              </a:solidFill>
              <a:effectLst/>
              <a:uLnTx/>
              <a:uFillTx/>
              <a:latin typeface="Calibri"/>
              <a:ea typeface="Calibri"/>
              <a:cs typeface="Times New Roman"/>
            </a:endParaRPr>
          </a:p>
        </p:txBody>
      </p:sp>
      <p:sp>
        <p:nvSpPr>
          <p:cNvPr id="8" name="pole tekstowe 7"/>
          <p:cNvSpPr txBox="1"/>
          <p:nvPr/>
        </p:nvSpPr>
        <p:spPr>
          <a:xfrm>
            <a:off x="2663788" y="6627167"/>
            <a:ext cx="424847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200" b="0" u="none" strike="noStrike" kern="0" cap="none" spc="0" normalizeH="0" baseline="0" noProof="0" dirty="0">
                <a:ln>
                  <a:noFill/>
                </a:ln>
                <a:solidFill>
                  <a:srgbClr val="000000"/>
                </a:solidFill>
                <a:effectLst/>
                <a:uLnTx/>
                <a:uFillTx/>
                <a:latin typeface="Arial" charset="0"/>
                <a:ea typeface="+mn-ea"/>
                <a:cs typeface="Arial" charset="0"/>
              </a:rPr>
              <a:t>Źródło; opracowanie własne dane ARiMR za 2020 i 2021 r. r.</a:t>
            </a:r>
          </a:p>
        </p:txBody>
      </p:sp>
      <p:pic>
        <p:nvPicPr>
          <p:cNvPr id="6" name="Obraz 5" descr="Obraz zawierający mapa&#10;&#10;Opis wygenerowany automatycznie">
            <a:extLst>
              <a:ext uri="{FF2B5EF4-FFF2-40B4-BE49-F238E27FC236}">
                <a16:creationId xmlns:a16="http://schemas.microsoft.com/office/drawing/2014/main" id="{E3DFABAA-E59E-40B1-8173-9248273354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8024" y="1561107"/>
            <a:ext cx="4186124" cy="3235049"/>
          </a:xfrm>
          <a:prstGeom prst="rect">
            <a:avLst/>
          </a:prstGeom>
        </p:spPr>
      </p:pic>
      <p:sp>
        <p:nvSpPr>
          <p:cNvPr id="10" name="pole tekstowe 9">
            <a:extLst>
              <a:ext uri="{FF2B5EF4-FFF2-40B4-BE49-F238E27FC236}">
                <a16:creationId xmlns:a16="http://schemas.microsoft.com/office/drawing/2014/main" id="{3AD80A23-8973-413C-A94E-D35A6FF7A0DA}"/>
              </a:ext>
            </a:extLst>
          </p:cNvPr>
          <p:cNvSpPr txBox="1"/>
          <p:nvPr/>
        </p:nvSpPr>
        <p:spPr>
          <a:xfrm>
            <a:off x="1619672" y="1246178"/>
            <a:ext cx="1008112" cy="338554"/>
          </a:xfrm>
          <a:prstGeom prst="rect">
            <a:avLst/>
          </a:prstGeom>
          <a:noFill/>
        </p:spPr>
        <p:txBody>
          <a:bodyPr wrap="square">
            <a:spAutoFit/>
          </a:bodyPr>
          <a:lstStyle/>
          <a:p>
            <a:r>
              <a:rPr kumimoji="0" lang="pl-PL" sz="1600" b="0" i="0" u="none" strike="noStrike" kern="1200" cap="none" spc="0" normalizeH="0" baseline="0" noProof="0" dirty="0">
                <a:ln>
                  <a:noFill/>
                </a:ln>
                <a:solidFill>
                  <a:prstClr val="black"/>
                </a:solidFill>
                <a:effectLst/>
                <a:uLnTx/>
                <a:uFillTx/>
                <a:latin typeface="Times New Roman"/>
                <a:ea typeface="Calibri"/>
                <a:cs typeface="Times New Roman"/>
              </a:rPr>
              <a:t>w 2020 r.</a:t>
            </a:r>
            <a:endParaRPr lang="pl-PL" dirty="0"/>
          </a:p>
        </p:txBody>
      </p:sp>
      <p:sp>
        <p:nvSpPr>
          <p:cNvPr id="11" name="pole tekstowe 10">
            <a:extLst>
              <a:ext uri="{FF2B5EF4-FFF2-40B4-BE49-F238E27FC236}">
                <a16:creationId xmlns:a16="http://schemas.microsoft.com/office/drawing/2014/main" id="{06FAB32B-0815-49C1-91E0-175A281937EE}"/>
              </a:ext>
            </a:extLst>
          </p:cNvPr>
          <p:cNvSpPr txBox="1"/>
          <p:nvPr/>
        </p:nvSpPr>
        <p:spPr>
          <a:xfrm>
            <a:off x="6261817" y="1163079"/>
            <a:ext cx="1008112" cy="338554"/>
          </a:xfrm>
          <a:prstGeom prst="rect">
            <a:avLst/>
          </a:prstGeom>
          <a:noFill/>
        </p:spPr>
        <p:txBody>
          <a:bodyPr wrap="square">
            <a:spAutoFit/>
          </a:bodyPr>
          <a:lstStyle/>
          <a:p>
            <a:r>
              <a:rPr kumimoji="0" lang="pl-PL" sz="1600" b="0" i="0" u="none" strike="noStrike" kern="1200" cap="none" spc="0" normalizeH="0" baseline="0" noProof="0" dirty="0">
                <a:ln>
                  <a:noFill/>
                </a:ln>
                <a:solidFill>
                  <a:prstClr val="black"/>
                </a:solidFill>
                <a:effectLst/>
                <a:uLnTx/>
                <a:uFillTx/>
                <a:latin typeface="Times New Roman"/>
                <a:ea typeface="Calibri"/>
                <a:cs typeface="Times New Roman"/>
              </a:rPr>
              <a:t>w 2021 r.</a:t>
            </a:r>
            <a:endParaRPr lang="pl-PL" dirty="0"/>
          </a:p>
        </p:txBody>
      </p:sp>
      <p:sp>
        <p:nvSpPr>
          <p:cNvPr id="12" name="Prostokąt 11">
            <a:extLst>
              <a:ext uri="{FF2B5EF4-FFF2-40B4-BE49-F238E27FC236}">
                <a16:creationId xmlns:a16="http://schemas.microsoft.com/office/drawing/2014/main" id="{345A1078-AB46-4488-B7B8-CB1F7DA9513F}"/>
              </a:ext>
            </a:extLst>
          </p:cNvPr>
          <p:cNvSpPr/>
          <p:nvPr/>
        </p:nvSpPr>
        <p:spPr>
          <a:xfrm>
            <a:off x="4944683" y="4832931"/>
            <a:ext cx="3642379" cy="30777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ts val="0"/>
              </a:spcAft>
              <a:buClrTx/>
              <a:buSzTx/>
              <a:buFontTx/>
              <a:buNone/>
              <a:tabLst/>
              <a:defRPr/>
            </a:pPr>
            <a:endParaRPr kumimoji="0" lang="pl-PL" sz="1400" b="0" i="0" u="none" strike="noStrike" kern="1200" cap="none" spc="0" normalizeH="0" baseline="0" noProof="0" dirty="0">
              <a:ln>
                <a:noFill/>
              </a:ln>
              <a:solidFill>
                <a:prstClr val="black"/>
              </a:solidFill>
              <a:effectLst/>
              <a:uLnTx/>
              <a:uFillTx/>
              <a:latin typeface="Calibri"/>
              <a:ea typeface="Calibri"/>
              <a:cs typeface="Times New Roman"/>
            </a:endParaRPr>
          </a:p>
        </p:txBody>
      </p:sp>
    </p:spTree>
    <p:extLst>
      <p:ext uri="{BB962C8B-B14F-4D97-AF65-F5344CB8AC3E}">
        <p14:creationId xmlns:p14="http://schemas.microsoft.com/office/powerpoint/2010/main" val="33647740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extLst>
              <p:ext uri="{D42A27DB-BD31-4B8C-83A1-F6EECF244321}">
                <p14:modId xmlns:p14="http://schemas.microsoft.com/office/powerpoint/2010/main" val="4106016728"/>
              </p:ext>
            </p:extLst>
          </p:nvPr>
        </p:nvGraphicFramePr>
        <p:xfrm>
          <a:off x="190346" y="978987"/>
          <a:ext cx="8846150" cy="5031759"/>
        </p:xfrm>
        <a:graphic>
          <a:graphicData uri="http://schemas.openxmlformats.org/drawingml/2006/table">
            <a:tbl>
              <a:tblPr firstRow="1" firstCol="1" bandRow="1"/>
              <a:tblGrid>
                <a:gridCol w="1641342">
                  <a:extLst>
                    <a:ext uri="{9D8B030D-6E8A-4147-A177-3AD203B41FA5}">
                      <a16:colId xmlns:a16="http://schemas.microsoft.com/office/drawing/2014/main" val="20000"/>
                    </a:ext>
                  </a:extLst>
                </a:gridCol>
                <a:gridCol w="2067303">
                  <a:extLst>
                    <a:ext uri="{9D8B030D-6E8A-4147-A177-3AD203B41FA5}">
                      <a16:colId xmlns:a16="http://schemas.microsoft.com/office/drawing/2014/main" val="20001"/>
                    </a:ext>
                  </a:extLst>
                </a:gridCol>
                <a:gridCol w="1367252">
                  <a:extLst>
                    <a:ext uri="{9D8B030D-6E8A-4147-A177-3AD203B41FA5}">
                      <a16:colId xmlns:a16="http://schemas.microsoft.com/office/drawing/2014/main" val="20002"/>
                    </a:ext>
                  </a:extLst>
                </a:gridCol>
                <a:gridCol w="1749062">
                  <a:extLst>
                    <a:ext uri="{9D8B030D-6E8A-4147-A177-3AD203B41FA5}">
                      <a16:colId xmlns:a16="http://schemas.microsoft.com/office/drawing/2014/main" val="20003"/>
                    </a:ext>
                  </a:extLst>
                </a:gridCol>
                <a:gridCol w="2021191">
                  <a:extLst>
                    <a:ext uri="{9D8B030D-6E8A-4147-A177-3AD203B41FA5}">
                      <a16:colId xmlns:a16="http://schemas.microsoft.com/office/drawing/2014/main" val="20004"/>
                    </a:ext>
                  </a:extLst>
                </a:gridCol>
              </a:tblGrid>
              <a:tr h="373746">
                <a:tc>
                  <a:txBody>
                    <a:bodyPr/>
                    <a:lstStyle/>
                    <a:p>
                      <a:pPr algn="just">
                        <a:lnSpc>
                          <a:spcPct val="110000"/>
                        </a:lnSpc>
                        <a:spcAft>
                          <a:spcPts val="0"/>
                        </a:spcAft>
                      </a:pPr>
                      <a:endParaRPr lang="pl-PL" sz="1400" spc="-2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just">
                        <a:lnSpc>
                          <a:spcPct val="110000"/>
                        </a:lnSpc>
                        <a:spcAft>
                          <a:spcPts val="0"/>
                        </a:spcAft>
                      </a:pPr>
                      <a:r>
                        <a:rPr lang="pl-PL" sz="1200" spc="-20" dirty="0">
                          <a:effectLst/>
                          <a:latin typeface="Times New Roman" panose="02020603050405020304" pitchFamily="18" charset="0"/>
                          <a:ea typeface="Times New Roman"/>
                          <a:cs typeface="Times New Roman" panose="02020603050405020304" pitchFamily="18" charset="0"/>
                        </a:rPr>
                        <a:t>Powiat</a:t>
                      </a:r>
                      <a:endParaRPr lang="pl-PL" sz="12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spc="-20">
                          <a:effectLst/>
                          <a:latin typeface="Times New Roman" panose="02020603050405020304" pitchFamily="18" charset="0"/>
                          <a:ea typeface="Times New Roman"/>
                          <a:cs typeface="Times New Roman" panose="02020603050405020304" pitchFamily="18" charset="0"/>
                        </a:rPr>
                        <a:t>Gmina</a:t>
                      </a:r>
                      <a:endParaRPr lang="pl-PL" sz="120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spc="-20" dirty="0">
                          <a:effectLst/>
                          <a:latin typeface="Times New Roman" panose="02020603050405020304" pitchFamily="18" charset="0"/>
                          <a:ea typeface="Times New Roman"/>
                          <a:cs typeface="Times New Roman" panose="02020603050405020304" pitchFamily="18" charset="0"/>
                        </a:rPr>
                        <a:t>Powierzchnia UR z produkcją ekologiczną (ha)</a:t>
                      </a:r>
                      <a:endParaRPr lang="pl-PL" sz="12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spc="-20" dirty="0">
                          <a:effectLst/>
                          <a:latin typeface="Times New Roman" panose="02020603050405020304" pitchFamily="18" charset="0"/>
                          <a:ea typeface="Times New Roman"/>
                          <a:cs typeface="Times New Roman" panose="02020603050405020304" pitchFamily="18" charset="0"/>
                        </a:rPr>
                        <a:t>Udział UR z produkcją ekologiczną w UR ogółem (%)</a:t>
                      </a:r>
                      <a:endParaRPr lang="pl-PL" sz="1200" dirty="0">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00"/>
                  </a:ext>
                </a:extLst>
              </a:tr>
              <a:tr h="169446">
                <a:tc gridSpan="5">
                  <a:txBody>
                    <a:bodyPr/>
                    <a:lstStyle/>
                    <a:p>
                      <a:pPr algn="ctr">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Polska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hMerge="1">
                  <a:txBody>
                    <a:bodyPr/>
                    <a:lstStyle/>
                    <a:p>
                      <a:pPr algn="just">
                        <a:lnSpc>
                          <a:spcPct val="110000"/>
                        </a:lnSpc>
                        <a:spcAft>
                          <a:spcPts val="0"/>
                        </a:spcAft>
                      </a:pP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hMerge="1">
                  <a:txBody>
                    <a:bodyPr/>
                    <a:lstStyle/>
                    <a:p>
                      <a:pPr algn="just">
                        <a:lnSpc>
                          <a:spcPct val="110000"/>
                        </a:lnSpc>
                        <a:spcAft>
                          <a:spcPts val="0"/>
                        </a:spcAft>
                      </a:pP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hMerge="1">
                  <a:txBody>
                    <a:bodyPr/>
                    <a:lstStyle/>
                    <a:p>
                      <a:endParaRPr lang="pl-PL"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hMerge="1">
                  <a:txBody>
                    <a:bodyPr/>
                    <a:lstStyle/>
                    <a:p>
                      <a:endParaRPr lang="pl-PL"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01"/>
                  </a:ext>
                </a:extLst>
              </a:tr>
              <a:tr h="184851">
                <a:tc>
                  <a:txBody>
                    <a:bodyPr/>
                    <a:lstStyle/>
                    <a:p>
                      <a:pPr algn="just">
                        <a:lnSpc>
                          <a:spcPct val="110000"/>
                        </a:lnSpc>
                        <a:spcAft>
                          <a:spcPts val="0"/>
                        </a:spcAft>
                      </a:pPr>
                      <a:r>
                        <a:rPr lang="pl-PL" sz="1200" spc="-20" dirty="0">
                          <a:effectLst/>
                          <a:latin typeface="Times New Roman"/>
                          <a:ea typeface="Times New Roman"/>
                          <a:cs typeface="Times New Roman"/>
                        </a:rPr>
                        <a:t>Zachodniopomorskie</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just">
                        <a:lnSpc>
                          <a:spcPct val="110000"/>
                        </a:lnSpc>
                        <a:spcAft>
                          <a:spcPts val="0"/>
                        </a:spcAft>
                      </a:pPr>
                      <a:r>
                        <a:rPr lang="pl-PL" sz="1200" spc="-20" dirty="0">
                          <a:effectLst/>
                          <a:latin typeface="Times New Roman"/>
                          <a:ea typeface="Times New Roman"/>
                          <a:cs typeface="Times New Roman"/>
                        </a:rPr>
                        <a:t>szczecinecki</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spc="-20">
                          <a:effectLst/>
                          <a:latin typeface="Times New Roman"/>
                          <a:ea typeface="Times New Roman"/>
                          <a:cs typeface="Times New Roman"/>
                        </a:rPr>
                        <a:t>Biały Bór</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dirty="0">
                          <a:effectLst/>
                          <a:latin typeface="Times New Roman"/>
                          <a:ea typeface="Times New Roman"/>
                          <a:cs typeface="Times New Roman"/>
                        </a:rPr>
                        <a:t>5 493,0</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0000"/>
                        </a:lnSpc>
                        <a:spcAft>
                          <a:spcPts val="0"/>
                        </a:spcAft>
                      </a:pPr>
                      <a:r>
                        <a:rPr lang="pl-PL" sz="1200" spc="-20" dirty="0">
                          <a:effectLst/>
                          <a:latin typeface="Times New Roman"/>
                          <a:ea typeface="Times New Roman"/>
                          <a:cs typeface="Times New Roman"/>
                        </a:rPr>
                        <a:t>62,1</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02"/>
                  </a:ext>
                </a:extLst>
              </a:tr>
              <a:tr h="184851">
                <a:tc>
                  <a:txBody>
                    <a:bodyPr/>
                    <a:lstStyle/>
                    <a:p>
                      <a:pPr algn="just">
                        <a:lnSpc>
                          <a:spcPct val="110000"/>
                        </a:lnSpc>
                        <a:spcAft>
                          <a:spcPts val="0"/>
                        </a:spcAft>
                      </a:pPr>
                      <a:r>
                        <a:rPr lang="pl-PL" sz="1200" spc="-20">
                          <a:effectLst/>
                          <a:latin typeface="Times New Roman"/>
                          <a:ea typeface="Times New Roman"/>
                          <a:cs typeface="Times New Roman"/>
                        </a:rPr>
                        <a:t>Zachodniopomorskie</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just">
                        <a:lnSpc>
                          <a:spcPct val="110000"/>
                        </a:lnSpc>
                        <a:spcAft>
                          <a:spcPts val="0"/>
                        </a:spcAft>
                      </a:pPr>
                      <a:r>
                        <a:rPr lang="pl-PL" sz="1200" spc="-20" dirty="0">
                          <a:effectLst/>
                          <a:latin typeface="Times New Roman"/>
                          <a:ea typeface="Times New Roman"/>
                          <a:cs typeface="Times New Roman"/>
                        </a:rPr>
                        <a:t>szczecinecki</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spc="-20">
                          <a:effectLst/>
                          <a:latin typeface="Times New Roman"/>
                          <a:ea typeface="Times New Roman"/>
                          <a:cs typeface="Times New Roman"/>
                        </a:rPr>
                        <a:t>Borne Sulinowo</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dirty="0">
                          <a:effectLst/>
                          <a:latin typeface="Times New Roman"/>
                          <a:ea typeface="Times New Roman"/>
                          <a:cs typeface="Times New Roman"/>
                        </a:rPr>
                        <a:t>4 069,0</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a:effectLst/>
                          <a:latin typeface="Times New Roman"/>
                          <a:ea typeface="Times New Roman"/>
                          <a:cs typeface="Times New Roman"/>
                        </a:rPr>
                        <a:t>48,8</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03"/>
                  </a:ext>
                </a:extLst>
              </a:tr>
              <a:tr h="184851">
                <a:tc>
                  <a:txBody>
                    <a:bodyPr/>
                    <a:lstStyle/>
                    <a:p>
                      <a:pPr algn="just">
                        <a:lnSpc>
                          <a:spcPct val="110000"/>
                        </a:lnSpc>
                        <a:spcAft>
                          <a:spcPts val="0"/>
                        </a:spcAft>
                      </a:pPr>
                      <a:r>
                        <a:rPr lang="pl-PL" sz="1200" spc="-20">
                          <a:effectLst/>
                          <a:latin typeface="Times New Roman"/>
                          <a:ea typeface="Times New Roman"/>
                          <a:cs typeface="Times New Roman"/>
                        </a:rPr>
                        <a:t>Zachodniopomorskie</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just">
                        <a:lnSpc>
                          <a:spcPct val="110000"/>
                        </a:lnSpc>
                        <a:spcAft>
                          <a:spcPts val="0"/>
                        </a:spcAft>
                      </a:pPr>
                      <a:r>
                        <a:rPr lang="pl-PL" sz="1200" spc="-20" dirty="0">
                          <a:effectLst/>
                          <a:latin typeface="Times New Roman"/>
                          <a:ea typeface="Times New Roman"/>
                          <a:cs typeface="Times New Roman"/>
                        </a:rPr>
                        <a:t>wałecki</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spc="-20">
                          <a:effectLst/>
                          <a:latin typeface="Times New Roman"/>
                          <a:ea typeface="Times New Roman"/>
                          <a:cs typeface="Times New Roman"/>
                        </a:rPr>
                        <a:t>Człopa</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a:effectLst/>
                          <a:latin typeface="Times New Roman"/>
                          <a:ea typeface="Times New Roman"/>
                          <a:cs typeface="Times New Roman"/>
                        </a:rPr>
                        <a:t>2 576,1</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dirty="0">
                          <a:effectLst/>
                          <a:latin typeface="Times New Roman"/>
                          <a:ea typeface="Times New Roman"/>
                          <a:cs typeface="Times New Roman"/>
                        </a:rPr>
                        <a:t>42,5</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04"/>
                  </a:ext>
                </a:extLst>
              </a:tr>
              <a:tr h="184851">
                <a:tc>
                  <a:txBody>
                    <a:bodyPr/>
                    <a:lstStyle/>
                    <a:p>
                      <a:pPr algn="just">
                        <a:lnSpc>
                          <a:spcPct val="110000"/>
                        </a:lnSpc>
                        <a:spcAft>
                          <a:spcPts val="0"/>
                        </a:spcAft>
                      </a:pPr>
                      <a:r>
                        <a:rPr lang="pl-PL" sz="1200" spc="-20">
                          <a:effectLst/>
                          <a:latin typeface="Times New Roman"/>
                          <a:ea typeface="Times New Roman"/>
                          <a:cs typeface="Times New Roman"/>
                        </a:rPr>
                        <a:t>Zachodniopomorskie</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just">
                        <a:lnSpc>
                          <a:spcPct val="110000"/>
                        </a:lnSpc>
                        <a:spcAft>
                          <a:spcPts val="0"/>
                        </a:spcAft>
                      </a:pPr>
                      <a:r>
                        <a:rPr lang="pl-PL" sz="1200" spc="-20" dirty="0">
                          <a:effectLst/>
                          <a:latin typeface="Times New Roman"/>
                          <a:ea typeface="Times New Roman"/>
                          <a:cs typeface="Times New Roman"/>
                        </a:rPr>
                        <a:t>koszaliński</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spc="-20" dirty="0">
                          <a:effectLst/>
                          <a:latin typeface="Times New Roman"/>
                          <a:ea typeface="Times New Roman"/>
                          <a:cs typeface="Times New Roman"/>
                        </a:rPr>
                        <a:t>Bobolice</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a:effectLst/>
                          <a:latin typeface="Times New Roman"/>
                          <a:ea typeface="Times New Roman"/>
                          <a:cs typeface="Times New Roman"/>
                        </a:rPr>
                        <a:t>4 371,2</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a:effectLst/>
                          <a:latin typeface="Times New Roman"/>
                          <a:ea typeface="Times New Roman"/>
                          <a:cs typeface="Times New Roman"/>
                        </a:rPr>
                        <a:t>37,7</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05"/>
                  </a:ext>
                </a:extLst>
              </a:tr>
              <a:tr h="184851">
                <a:tc>
                  <a:txBody>
                    <a:bodyPr/>
                    <a:lstStyle/>
                    <a:p>
                      <a:pPr algn="just">
                        <a:lnSpc>
                          <a:spcPct val="110000"/>
                        </a:lnSpc>
                        <a:spcAft>
                          <a:spcPts val="0"/>
                        </a:spcAft>
                      </a:pPr>
                      <a:r>
                        <a:rPr lang="pl-PL" sz="1200" spc="-20">
                          <a:effectLst/>
                          <a:latin typeface="Times New Roman"/>
                          <a:ea typeface="Times New Roman"/>
                          <a:cs typeface="Times New Roman"/>
                        </a:rPr>
                        <a:t>Zachodniopomorskie</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just">
                        <a:lnSpc>
                          <a:spcPct val="110000"/>
                        </a:lnSpc>
                        <a:spcAft>
                          <a:spcPts val="0"/>
                        </a:spcAft>
                      </a:pPr>
                      <a:r>
                        <a:rPr lang="pl-PL" sz="1200" spc="-20" dirty="0">
                          <a:effectLst/>
                          <a:latin typeface="Times New Roman"/>
                          <a:ea typeface="Times New Roman"/>
                          <a:cs typeface="Times New Roman"/>
                        </a:rPr>
                        <a:t>szczecinecki</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spc="-20" dirty="0">
                          <a:effectLst/>
                          <a:latin typeface="Times New Roman"/>
                          <a:ea typeface="Times New Roman"/>
                          <a:cs typeface="Times New Roman"/>
                        </a:rPr>
                        <a:t>Barwice</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a:effectLst/>
                          <a:latin typeface="Times New Roman"/>
                          <a:ea typeface="Times New Roman"/>
                          <a:cs typeface="Times New Roman"/>
                        </a:rPr>
                        <a:t>4 233,9</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a:effectLst/>
                          <a:latin typeface="Times New Roman"/>
                          <a:ea typeface="Times New Roman"/>
                          <a:cs typeface="Times New Roman"/>
                        </a:rPr>
                        <a:t>34,7</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06"/>
                  </a:ext>
                </a:extLst>
              </a:tr>
              <a:tr h="184851">
                <a:tc>
                  <a:txBody>
                    <a:bodyPr/>
                    <a:lstStyle/>
                    <a:p>
                      <a:pPr algn="just">
                        <a:lnSpc>
                          <a:spcPct val="110000"/>
                        </a:lnSpc>
                        <a:spcAft>
                          <a:spcPts val="0"/>
                        </a:spcAft>
                      </a:pPr>
                      <a:r>
                        <a:rPr lang="pl-PL" sz="1200" spc="-20">
                          <a:effectLst/>
                          <a:latin typeface="Times New Roman"/>
                          <a:ea typeface="Times New Roman"/>
                          <a:cs typeface="Times New Roman"/>
                        </a:rPr>
                        <a:t>Zachodniopomorskie</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just">
                        <a:lnSpc>
                          <a:spcPct val="110000"/>
                        </a:lnSpc>
                        <a:spcAft>
                          <a:spcPts val="0"/>
                        </a:spcAft>
                      </a:pPr>
                      <a:r>
                        <a:rPr lang="pl-PL" sz="1200" spc="-20">
                          <a:effectLst/>
                          <a:latin typeface="Times New Roman"/>
                          <a:ea typeface="Times New Roman"/>
                          <a:cs typeface="Times New Roman"/>
                        </a:rPr>
                        <a:t>drawski</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spc="-20" dirty="0">
                          <a:effectLst/>
                          <a:latin typeface="Times New Roman"/>
                          <a:ea typeface="Times New Roman"/>
                          <a:cs typeface="Times New Roman"/>
                        </a:rPr>
                        <a:t>Czaplinek</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a:effectLst/>
                          <a:latin typeface="Times New Roman"/>
                          <a:ea typeface="Times New Roman"/>
                          <a:cs typeface="Times New Roman"/>
                        </a:rPr>
                        <a:t>3 977,3</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dirty="0">
                          <a:effectLst/>
                          <a:latin typeface="Times New Roman"/>
                          <a:ea typeface="Times New Roman"/>
                          <a:cs typeface="Times New Roman"/>
                        </a:rPr>
                        <a:t>32,9</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07"/>
                  </a:ext>
                </a:extLst>
              </a:tr>
              <a:tr h="184851">
                <a:tc>
                  <a:txBody>
                    <a:bodyPr/>
                    <a:lstStyle/>
                    <a:p>
                      <a:pPr algn="just">
                        <a:lnSpc>
                          <a:spcPct val="110000"/>
                        </a:lnSpc>
                        <a:spcAft>
                          <a:spcPts val="0"/>
                        </a:spcAft>
                      </a:pPr>
                      <a:r>
                        <a:rPr lang="pl-PL" sz="1200" spc="-20">
                          <a:effectLst/>
                          <a:latin typeface="Times New Roman"/>
                          <a:ea typeface="Times New Roman"/>
                          <a:cs typeface="Times New Roman"/>
                        </a:rPr>
                        <a:t>Zachodniopomorskie</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just">
                        <a:lnSpc>
                          <a:spcPct val="110000"/>
                        </a:lnSpc>
                        <a:spcAft>
                          <a:spcPts val="0"/>
                        </a:spcAft>
                      </a:pPr>
                      <a:r>
                        <a:rPr lang="pl-PL" sz="1200" spc="-20">
                          <a:effectLst/>
                          <a:latin typeface="Times New Roman"/>
                          <a:ea typeface="Times New Roman"/>
                          <a:cs typeface="Times New Roman"/>
                        </a:rPr>
                        <a:t>szczecinecki</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spc="-20" dirty="0">
                          <a:effectLst/>
                          <a:latin typeface="Times New Roman"/>
                          <a:ea typeface="Times New Roman"/>
                          <a:cs typeface="Times New Roman"/>
                        </a:rPr>
                        <a:t>Szczecinek</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a:effectLst/>
                          <a:latin typeface="Times New Roman"/>
                          <a:ea typeface="Times New Roman"/>
                          <a:cs typeface="Times New Roman"/>
                        </a:rPr>
                        <a:t>6 009,7</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0000"/>
                        </a:lnSpc>
                        <a:spcAft>
                          <a:spcPts val="0"/>
                        </a:spcAft>
                      </a:pPr>
                      <a:r>
                        <a:rPr lang="pl-PL" sz="1200" spc="-20">
                          <a:effectLst/>
                          <a:latin typeface="Times New Roman"/>
                          <a:ea typeface="Times New Roman"/>
                          <a:cs typeface="Times New Roman"/>
                        </a:rPr>
                        <a:t>32,1</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08"/>
                  </a:ext>
                </a:extLst>
              </a:tr>
              <a:tr h="184851">
                <a:tc>
                  <a:txBody>
                    <a:bodyPr/>
                    <a:lstStyle/>
                    <a:p>
                      <a:pPr algn="just">
                        <a:lnSpc>
                          <a:spcPct val="110000"/>
                        </a:lnSpc>
                        <a:spcAft>
                          <a:spcPts val="0"/>
                        </a:spcAft>
                      </a:pPr>
                      <a:r>
                        <a:rPr lang="pl-PL" sz="1200" spc="-20">
                          <a:effectLst/>
                          <a:latin typeface="Times New Roman"/>
                          <a:ea typeface="Times New Roman"/>
                          <a:cs typeface="Times New Roman"/>
                        </a:rPr>
                        <a:t>Warmińsko-mazurskie</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just">
                        <a:lnSpc>
                          <a:spcPct val="110000"/>
                        </a:lnSpc>
                        <a:spcAft>
                          <a:spcPts val="0"/>
                        </a:spcAft>
                      </a:pPr>
                      <a:r>
                        <a:rPr lang="pl-PL" sz="1200" spc="-20">
                          <a:effectLst/>
                          <a:latin typeface="Times New Roman"/>
                          <a:ea typeface="Times New Roman"/>
                          <a:cs typeface="Times New Roman"/>
                        </a:rPr>
                        <a:t>gołdapski</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spc="-20" dirty="0">
                          <a:effectLst/>
                          <a:latin typeface="Times New Roman"/>
                          <a:ea typeface="Times New Roman"/>
                          <a:cs typeface="Times New Roman"/>
                        </a:rPr>
                        <a:t>Gołdap</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dirty="0">
                          <a:effectLst/>
                          <a:latin typeface="Times New Roman"/>
                          <a:ea typeface="Times New Roman"/>
                          <a:cs typeface="Times New Roman"/>
                        </a:rPr>
                        <a:t>5 467,9</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a:effectLst/>
                          <a:latin typeface="Times New Roman"/>
                          <a:ea typeface="Times New Roman"/>
                          <a:cs typeface="Times New Roman"/>
                        </a:rPr>
                        <a:t>31,0</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09"/>
                  </a:ext>
                </a:extLst>
              </a:tr>
              <a:tr h="184851">
                <a:tc>
                  <a:txBody>
                    <a:bodyPr/>
                    <a:lstStyle/>
                    <a:p>
                      <a:pPr algn="just">
                        <a:lnSpc>
                          <a:spcPct val="110000"/>
                        </a:lnSpc>
                        <a:spcAft>
                          <a:spcPts val="0"/>
                        </a:spcAft>
                      </a:pPr>
                      <a:r>
                        <a:rPr lang="pl-PL" sz="1200" spc="-20">
                          <a:effectLst/>
                          <a:latin typeface="Times New Roman"/>
                          <a:ea typeface="Times New Roman"/>
                          <a:cs typeface="Times New Roman"/>
                        </a:rPr>
                        <a:t>Lubuskie</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just">
                        <a:lnSpc>
                          <a:spcPct val="110000"/>
                        </a:lnSpc>
                        <a:spcAft>
                          <a:spcPts val="0"/>
                        </a:spcAft>
                      </a:pPr>
                      <a:r>
                        <a:rPr lang="pl-PL" sz="1200" spc="-20">
                          <a:effectLst/>
                          <a:latin typeface="Times New Roman"/>
                          <a:ea typeface="Times New Roman"/>
                          <a:cs typeface="Times New Roman"/>
                        </a:rPr>
                        <a:t>zielonogórski</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spc="-20" dirty="0">
                          <a:effectLst/>
                          <a:latin typeface="Times New Roman"/>
                          <a:ea typeface="Times New Roman"/>
                          <a:cs typeface="Times New Roman"/>
                        </a:rPr>
                        <a:t>Nowogród Bobrzański</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a:effectLst/>
                          <a:latin typeface="Times New Roman"/>
                          <a:ea typeface="Times New Roman"/>
                          <a:cs typeface="Times New Roman"/>
                        </a:rPr>
                        <a:t>1 601,2</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dirty="0">
                          <a:effectLst/>
                          <a:latin typeface="Times New Roman"/>
                          <a:ea typeface="Times New Roman"/>
                          <a:cs typeface="Times New Roman"/>
                        </a:rPr>
                        <a:t>30,4</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10"/>
                  </a:ext>
                </a:extLst>
              </a:tr>
              <a:tr h="184851">
                <a:tc>
                  <a:txBody>
                    <a:bodyPr/>
                    <a:lstStyle/>
                    <a:p>
                      <a:pPr algn="just">
                        <a:lnSpc>
                          <a:spcPct val="110000"/>
                        </a:lnSpc>
                        <a:spcAft>
                          <a:spcPts val="0"/>
                        </a:spcAft>
                      </a:pPr>
                      <a:r>
                        <a:rPr lang="pl-PL" sz="1200" spc="-20">
                          <a:effectLst/>
                          <a:latin typeface="Times New Roman"/>
                          <a:ea typeface="Times New Roman"/>
                          <a:cs typeface="Times New Roman"/>
                        </a:rPr>
                        <a:t>Zachodniopomorskie</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just">
                        <a:lnSpc>
                          <a:spcPct val="110000"/>
                        </a:lnSpc>
                        <a:spcAft>
                          <a:spcPts val="0"/>
                        </a:spcAft>
                      </a:pPr>
                      <a:r>
                        <a:rPr lang="pl-PL" sz="1200" spc="-20">
                          <a:effectLst/>
                          <a:latin typeface="Times New Roman"/>
                          <a:ea typeface="Times New Roman"/>
                          <a:cs typeface="Times New Roman"/>
                        </a:rPr>
                        <a:t>białogardzki</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spc="-20" dirty="0">
                          <a:effectLst/>
                          <a:latin typeface="Times New Roman"/>
                          <a:ea typeface="Times New Roman"/>
                          <a:cs typeface="Times New Roman"/>
                        </a:rPr>
                        <a:t>Tychowo</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a:effectLst/>
                          <a:latin typeface="Times New Roman"/>
                          <a:ea typeface="Times New Roman"/>
                          <a:cs typeface="Times New Roman"/>
                        </a:rPr>
                        <a:t>3 213,5</a:t>
                      </a:r>
                      <a:endParaRPr lang="pl-P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0000"/>
                        </a:lnSpc>
                        <a:spcAft>
                          <a:spcPts val="0"/>
                        </a:spcAft>
                      </a:pPr>
                      <a:r>
                        <a:rPr lang="pl-PL" sz="1200" spc="-20" dirty="0">
                          <a:effectLst/>
                          <a:latin typeface="Times New Roman"/>
                          <a:ea typeface="Times New Roman"/>
                          <a:cs typeface="Times New Roman"/>
                        </a:rPr>
                        <a:t>30,4</a:t>
                      </a: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11"/>
                  </a:ext>
                </a:extLst>
              </a:tr>
              <a:tr h="169446">
                <a:tc gridSpan="5">
                  <a:txBody>
                    <a:bodyPr/>
                    <a:lstStyle/>
                    <a:p>
                      <a:pPr algn="ctr">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Województwo mazowieckie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hMerge="1">
                  <a:txBody>
                    <a:bodyPr/>
                    <a:lstStyle/>
                    <a:p>
                      <a:pPr algn="just">
                        <a:lnSpc>
                          <a:spcPct val="110000"/>
                        </a:lnSpc>
                        <a:spcAft>
                          <a:spcPts val="0"/>
                        </a:spcAft>
                      </a:pP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hMerge="1">
                  <a:txBody>
                    <a:bodyPr/>
                    <a:lstStyle/>
                    <a:p>
                      <a:pPr algn="just">
                        <a:lnSpc>
                          <a:spcPct val="110000"/>
                        </a:lnSpc>
                        <a:spcAft>
                          <a:spcPts val="0"/>
                        </a:spcAft>
                      </a:pP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hMerge="1">
                  <a:txBody>
                    <a:bodyPr/>
                    <a:lstStyle/>
                    <a:p>
                      <a:pPr algn="ctr"/>
                      <a:endParaRPr lang="pl-PL"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hMerge="1">
                  <a:txBody>
                    <a:bodyPr/>
                    <a:lstStyle/>
                    <a:p>
                      <a:pPr algn="ctr"/>
                      <a:endParaRPr lang="pl-PL"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12"/>
                  </a:ext>
                </a:extLst>
              </a:tr>
              <a:tr h="177385">
                <a:tc>
                  <a:txBody>
                    <a:bodyPr/>
                    <a:lstStyle/>
                    <a:p>
                      <a:r>
                        <a:rPr lang="pl-PL" sz="1200" dirty="0">
                          <a:latin typeface="Times New Roman" panose="02020603050405020304" pitchFamily="18" charset="0"/>
                          <a:cs typeface="Times New Roman" panose="02020603050405020304" pitchFamily="18" charset="0"/>
                        </a:rPr>
                        <a:t>Mazowieckie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just">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płocki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Nowy Duninów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192,8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16,5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13"/>
                  </a:ext>
                </a:extLst>
              </a:tr>
              <a:tr h="1348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Mazowieckie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just">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szydłowiecki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Orońsko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519,8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14,0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14"/>
                  </a:ext>
                </a:extLst>
              </a:tr>
              <a:tr h="1642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Mazowieckie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just">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makowski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Młynarze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454,9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11,4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15"/>
                  </a:ext>
                </a:extLst>
              </a:tr>
              <a:tr h="1937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Mazowieckie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makowski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Różan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398,3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10,6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16"/>
                  </a:ext>
                </a:extLst>
              </a:tr>
              <a:tr h="2623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Mazowieckie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just">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płocki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Łąck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174,0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8,5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17"/>
                  </a:ext>
                </a:extLst>
              </a:tr>
              <a:tr h="169446">
                <a:tc gridSpan="5">
                  <a:txBody>
                    <a:bodyPr/>
                    <a:lstStyle/>
                    <a:p>
                      <a:pPr algn="ctr">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Województwo łódzkie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hMerge="1">
                  <a:txBody>
                    <a:bodyPr/>
                    <a:lstStyle/>
                    <a:p>
                      <a:pPr algn="just">
                        <a:lnSpc>
                          <a:spcPct val="110000"/>
                        </a:lnSpc>
                        <a:spcAft>
                          <a:spcPts val="0"/>
                        </a:spcAft>
                      </a:pP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hMerge="1">
                  <a:txBody>
                    <a:bodyPr/>
                    <a:lstStyle/>
                    <a:p>
                      <a:pPr algn="just">
                        <a:lnSpc>
                          <a:spcPct val="110000"/>
                        </a:lnSpc>
                        <a:spcAft>
                          <a:spcPts val="0"/>
                        </a:spcAft>
                      </a:pPr>
                      <a:endParaRPr lang="pl-PL"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hMerge="1">
                  <a:txBody>
                    <a:bodyPr/>
                    <a:lstStyle/>
                    <a:p>
                      <a:pPr algn="ctr"/>
                      <a:endParaRPr lang="pl-PL"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hMerge="1">
                  <a:txBody>
                    <a:bodyPr/>
                    <a:lstStyle/>
                    <a:p>
                      <a:pPr algn="ctr"/>
                      <a:endParaRPr lang="pl-PL"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18"/>
                  </a:ext>
                </a:extLst>
              </a:tr>
              <a:tr h="202938">
                <a:tc>
                  <a:txBody>
                    <a:bodyPr/>
                    <a:lstStyle/>
                    <a:p>
                      <a:pPr algn="just">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Łódzkie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just">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radomszczański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Gomunice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223,7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13,8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19"/>
                  </a:ext>
                </a:extLst>
              </a:tr>
              <a:tr h="144016">
                <a:tc>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Łódzkie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radomszczański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Dobryszyce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139,1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6,7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20"/>
                  </a:ext>
                </a:extLst>
              </a:tr>
              <a:tr h="173477">
                <a:tc>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Łódzkie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radomszczański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Kamieńsk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164,3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21"/>
                  </a:ext>
                </a:extLst>
              </a:tr>
              <a:tr h="202938">
                <a:tc>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Łódzkie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radomszczański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Ładzice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206,5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5,1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22"/>
                  </a:ext>
                </a:extLst>
              </a:tr>
              <a:tr h="144016">
                <a:tc>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Łódzkie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0" lang="pl-PL" sz="12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Opoczyński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pl-PL" sz="1200" dirty="0">
                          <a:effectLst/>
                          <a:latin typeface="Times New Roman" panose="02020603050405020304" pitchFamily="18" charset="0"/>
                          <a:ea typeface="Calibri"/>
                          <a:cs typeface="Times New Roman" panose="02020603050405020304" pitchFamily="18" charset="0"/>
                        </a:rPr>
                        <a:t>Sławno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299,9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pl-PL" sz="1200" dirty="0">
                          <a:latin typeface="Times New Roman" panose="02020603050405020304" pitchFamily="18" charset="0"/>
                          <a:cs typeface="Times New Roman" panose="02020603050405020304" pitchFamily="18" charset="0"/>
                        </a:rPr>
                        <a:t>4,8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10023"/>
                  </a:ext>
                </a:extLst>
              </a:tr>
            </a:tbl>
          </a:graphicData>
        </a:graphic>
      </p:graphicFrame>
      <p:sp>
        <p:nvSpPr>
          <p:cNvPr id="5" name="Prostokąt 4"/>
          <p:cNvSpPr/>
          <p:nvPr/>
        </p:nvSpPr>
        <p:spPr>
          <a:xfrm>
            <a:off x="107504" y="517336"/>
            <a:ext cx="9462185"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800" i="0" u="sng" strike="noStrike" kern="0" cap="none" spc="0" normalizeH="0" baseline="0" noProof="0" dirty="0">
                <a:ln>
                  <a:noFill/>
                </a:ln>
                <a:solidFill>
                  <a:srgbClr val="000000"/>
                </a:solidFill>
                <a:effectLst/>
                <a:uLnTx/>
                <a:uFillTx/>
                <a:latin typeface="Times New Roman"/>
                <a:ea typeface="+mn-ea"/>
                <a:cs typeface="Arial" charset="0"/>
              </a:rPr>
              <a:t>Gminy w Polsce o największym udziale UR z produkcją ekologiczną w UR ogółem w 2020 r.</a:t>
            </a:r>
            <a:endParaRPr kumimoji="0" lang="pl-PL" sz="1800" i="0" u="sng" strike="noStrike" kern="0" cap="none" spc="0" normalizeH="0" baseline="0" noProof="0" dirty="0">
              <a:ln>
                <a:noFill/>
              </a:ln>
              <a:solidFill>
                <a:sysClr val="windowText" lastClr="000000"/>
              </a:solidFill>
              <a:effectLst/>
              <a:uLnTx/>
              <a:uFillTx/>
              <a:latin typeface="Arial" charset="0"/>
              <a:ea typeface="+mn-ea"/>
              <a:cs typeface="Arial" charset="0"/>
            </a:endParaRPr>
          </a:p>
        </p:txBody>
      </p:sp>
      <p:sp>
        <p:nvSpPr>
          <p:cNvPr id="7" name="pole tekstowe 6"/>
          <p:cNvSpPr txBox="1"/>
          <p:nvPr/>
        </p:nvSpPr>
        <p:spPr>
          <a:xfrm>
            <a:off x="5580113" y="6586896"/>
            <a:ext cx="4256374"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200" b="0" i="1" u="none" strike="noStrike" kern="0" cap="none" spc="0" normalizeH="0" baseline="0" noProof="0" dirty="0">
                <a:ln>
                  <a:noFill/>
                </a:ln>
                <a:solidFill>
                  <a:srgbClr val="000000"/>
                </a:solidFill>
                <a:effectLst/>
                <a:uLnTx/>
                <a:uFillTx/>
                <a:latin typeface="Arial" charset="0"/>
                <a:ea typeface="+mn-ea"/>
                <a:cs typeface="Arial" charset="0"/>
              </a:rPr>
              <a:t>Źródło; opracowanie własne dane ARiMR za 2020 r.</a:t>
            </a:r>
          </a:p>
        </p:txBody>
      </p:sp>
      <p:sp>
        <p:nvSpPr>
          <p:cNvPr id="8" name="Tytuł 1">
            <a:extLst>
              <a:ext uri="{FF2B5EF4-FFF2-40B4-BE49-F238E27FC236}">
                <a16:creationId xmlns:a16="http://schemas.microsoft.com/office/drawing/2014/main" id="{EF4A5D27-C79A-40A4-96B7-A2A0223C80B2}"/>
              </a:ext>
            </a:extLst>
          </p:cNvPr>
          <p:cNvSpPr>
            <a:spLocks noGrp="1"/>
          </p:cNvSpPr>
          <p:nvPr>
            <p:ph type="title"/>
          </p:nvPr>
        </p:nvSpPr>
        <p:spPr>
          <a:xfrm>
            <a:off x="6359" y="-171400"/>
            <a:ext cx="9131281" cy="1143000"/>
          </a:xfrm>
        </p:spPr>
        <p:txBody>
          <a:bodyPr>
            <a:normAutofit/>
          </a:bodyPr>
          <a:lstStyle/>
          <a:p>
            <a:r>
              <a:rPr lang="pl-PL" sz="2000" dirty="0"/>
              <a:t>Rolnictwo ekologiczne wspierane w ramach WPR 2014-2020, w ujęciu gmin w 2020 r.</a:t>
            </a:r>
          </a:p>
        </p:txBody>
      </p:sp>
    </p:spTree>
    <p:extLst>
      <p:ext uri="{BB962C8B-B14F-4D97-AF65-F5344CB8AC3E}">
        <p14:creationId xmlns:p14="http://schemas.microsoft.com/office/powerpoint/2010/main" val="1692754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SlipskiL\Desktop\JUBILEUSZ  70_LECIA IERIGZ-PIB\PREZENTACJA TLO_01.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825" y="28575"/>
            <a:ext cx="57769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ytuł 1">
            <a:extLst>
              <a:ext uri="{FF2B5EF4-FFF2-40B4-BE49-F238E27FC236}">
                <a16:creationId xmlns:a16="http://schemas.microsoft.com/office/drawing/2014/main" id="{CD8D48E4-8C5B-4171-9BDA-F63B2EDA866B}"/>
              </a:ext>
            </a:extLst>
          </p:cNvPr>
          <p:cNvSpPr>
            <a:spLocks noGrp="1"/>
          </p:cNvSpPr>
          <p:nvPr>
            <p:ph type="ctrTitle"/>
          </p:nvPr>
        </p:nvSpPr>
        <p:spPr>
          <a:xfrm>
            <a:off x="685800" y="28575"/>
            <a:ext cx="7772400" cy="1395586"/>
          </a:xfrm>
        </p:spPr>
        <p:txBody>
          <a:bodyPr/>
          <a:lstStyle/>
          <a:p>
            <a:pPr marL="0" marR="0" lvl="0" indent="0" defTabSz="914400" rtl="0" eaLnBrk="0" fontAlgn="base" latinLnBrk="0" hangingPunct="0">
              <a:lnSpc>
                <a:spcPct val="100000"/>
              </a:lnSpc>
              <a:spcBef>
                <a:spcPct val="20000"/>
              </a:spcBef>
              <a:spcAft>
                <a:spcPct val="0"/>
              </a:spcAft>
              <a:buClrTx/>
              <a:buSzTx/>
              <a:buFontTx/>
              <a:buNone/>
              <a:tabLst/>
              <a:defRPr/>
            </a:pP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28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Plan </a:t>
            </a:r>
            <a:r>
              <a:rPr lang="pl-PL" sz="2800" b="1" dirty="0">
                <a:solidFill>
                  <a:prstClr val="black"/>
                </a:solidFill>
                <a:latin typeface="Times New Roman" panose="02020603050405020304" pitchFamily="18" charset="0"/>
                <a:cs typeface="Times New Roman" panose="02020603050405020304" pitchFamily="18" charset="0"/>
              </a:rPr>
              <a:t>prezentacji </a:t>
            </a: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(II) </a:t>
            </a:r>
            <a:r>
              <a:rPr lang="pl-PL" sz="2400" b="1" dirty="0">
                <a:solidFill>
                  <a:prstClr val="black"/>
                </a:solidFill>
                <a:latin typeface="Times New Roman" panose="02020603050405020304" pitchFamily="18" charset="0"/>
                <a:ea typeface="+mn-ea"/>
                <a:cs typeface="Times New Roman" panose="02020603050405020304" pitchFamily="18" charset="0"/>
              </a:rPr>
              <a:t>G</a:t>
            </a:r>
            <a:r>
              <a:rPr kumimoji="0" lang="pl-PL" sz="24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ospodarstwa</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rolne:</a:t>
            </a:r>
            <a:br>
              <a:rPr kumimoji="0" lang="pl-PL"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lang="pl-PL" sz="2000" b="1" dirty="0">
                <a:solidFill>
                  <a:prstClr val="black"/>
                </a:solidFill>
                <a:latin typeface="Times New Roman" panose="02020603050405020304" pitchFamily="18" charset="0"/>
                <a:ea typeface="+mn-ea"/>
                <a:cs typeface="Times New Roman" panose="02020603050405020304" pitchFamily="18" charset="0"/>
              </a:rPr>
              <a:t>A</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na obszarach o trudnych warunkach do prowadzenia produkcji rolniczej</a:t>
            </a:r>
            <a:r>
              <a:rPr kumimoji="0" lang="pl-PL"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br>
              <a:rPr kumimoji="0" lang="pl-PL"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nowa delimitacja obszarów UR ONW w Polsce; </a:t>
            </a:r>
            <a:b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a:t>
            </a:r>
            <a: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na obszarach cennych przyrodniczo: </a:t>
            </a:r>
            <a:br>
              <a:rPr lang="pl-PL" sz="1800" dirty="0">
                <a:solidFill>
                  <a:prstClr val="black"/>
                </a:solidFill>
                <a:latin typeface="Times New Roman" panose="02020603050405020304" pitchFamily="18" charset="0"/>
                <a:ea typeface="+mn-ea"/>
                <a:cs typeface="Times New Roman" panose="02020603050405020304" pitchFamily="18" charset="0"/>
              </a:rPr>
            </a:br>
            <a: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obszary Natura 2000;</a:t>
            </a:r>
            <a:b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UR High Nature Value </a:t>
            </a:r>
            <a:r>
              <a:rPr kumimoji="0" lang="pl-PL"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farmlands</a:t>
            </a:r>
            <a:r>
              <a:rPr lang="pl-PL" sz="1800" dirty="0">
                <a:solidFill>
                  <a:prstClr val="black"/>
                </a:solidFill>
                <a:latin typeface="Times New Roman" panose="02020603050405020304" pitchFamily="18" charset="0"/>
                <a:ea typeface="+mn-ea"/>
                <a:cs typeface="Times New Roman" panose="02020603050405020304" pitchFamily="18" charset="0"/>
              </a:rPr>
              <a:t>;</a:t>
            </a:r>
            <a:b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 z produkcją ekologiczną:</a:t>
            </a:r>
            <a: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b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stan rolnictwa ekologicznego w Polsce, w tym w ramach obecnej WPR</a:t>
            </a:r>
            <a:r>
              <a:rPr kumimoji="0" lang="pl-PL" sz="180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br>
              <a:rPr kumimoji="0" lang="pl-PL" sz="180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800" b="0" i="0"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płatności do rolnictwa ekologicznego w ramach obecnej i przyszłej WPR, </a:t>
            </a:r>
            <a:b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cechy obszarów o różnym nasyceniu UR z produkcją ekologiczną,</a:t>
            </a:r>
            <a:b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sytuacja ekonomiczna gospodarstw ekologicznych</a:t>
            </a:r>
            <a:b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lang="pl-PL" sz="1600" dirty="0"/>
          </a:p>
        </p:txBody>
      </p:sp>
    </p:spTree>
    <p:extLst>
      <p:ext uri="{BB962C8B-B14F-4D97-AF65-F5344CB8AC3E}">
        <p14:creationId xmlns:p14="http://schemas.microsoft.com/office/powerpoint/2010/main" val="40268151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extLst>
              <p:ext uri="{D42A27DB-BD31-4B8C-83A1-F6EECF244321}">
                <p14:modId xmlns:p14="http://schemas.microsoft.com/office/powerpoint/2010/main" val="777291454"/>
              </p:ext>
            </p:extLst>
          </p:nvPr>
        </p:nvGraphicFramePr>
        <p:xfrm>
          <a:off x="14364" y="246093"/>
          <a:ext cx="9036497" cy="6492240"/>
        </p:xfrm>
        <a:graphic>
          <a:graphicData uri="http://schemas.openxmlformats.org/drawingml/2006/table">
            <a:tbl>
              <a:tblPr firstRow="1" bandRow="1">
                <a:tableStyleId>{5940675A-B579-460E-94D1-54222C63F5DA}</a:tableStyleId>
              </a:tblPr>
              <a:tblGrid>
                <a:gridCol w="3168353">
                  <a:extLst>
                    <a:ext uri="{9D8B030D-6E8A-4147-A177-3AD203B41FA5}">
                      <a16:colId xmlns:a16="http://schemas.microsoft.com/office/drawing/2014/main" val="20000"/>
                    </a:ext>
                  </a:extLst>
                </a:gridCol>
                <a:gridCol w="1942452">
                  <a:extLst>
                    <a:ext uri="{9D8B030D-6E8A-4147-A177-3AD203B41FA5}">
                      <a16:colId xmlns:a16="http://schemas.microsoft.com/office/drawing/2014/main" val="20001"/>
                    </a:ext>
                  </a:extLst>
                </a:gridCol>
                <a:gridCol w="740697">
                  <a:extLst>
                    <a:ext uri="{9D8B030D-6E8A-4147-A177-3AD203B41FA5}">
                      <a16:colId xmlns:a16="http://schemas.microsoft.com/office/drawing/2014/main" val="20002"/>
                    </a:ext>
                  </a:extLst>
                </a:gridCol>
                <a:gridCol w="798066">
                  <a:extLst>
                    <a:ext uri="{9D8B030D-6E8A-4147-A177-3AD203B41FA5}">
                      <a16:colId xmlns:a16="http://schemas.microsoft.com/office/drawing/2014/main" val="20003"/>
                    </a:ext>
                  </a:extLst>
                </a:gridCol>
                <a:gridCol w="864096">
                  <a:extLst>
                    <a:ext uri="{9D8B030D-6E8A-4147-A177-3AD203B41FA5}">
                      <a16:colId xmlns:a16="http://schemas.microsoft.com/office/drawing/2014/main" val="20004"/>
                    </a:ext>
                  </a:extLst>
                </a:gridCol>
                <a:gridCol w="720080">
                  <a:extLst>
                    <a:ext uri="{9D8B030D-6E8A-4147-A177-3AD203B41FA5}">
                      <a16:colId xmlns:a16="http://schemas.microsoft.com/office/drawing/2014/main" val="20005"/>
                    </a:ext>
                  </a:extLst>
                </a:gridCol>
                <a:gridCol w="802753">
                  <a:extLst>
                    <a:ext uri="{9D8B030D-6E8A-4147-A177-3AD203B41FA5}">
                      <a16:colId xmlns:a16="http://schemas.microsoft.com/office/drawing/2014/main" val="20006"/>
                    </a:ext>
                  </a:extLst>
                </a:gridCol>
              </a:tblGrid>
              <a:tr h="391348">
                <a:tc rowSpan="2">
                  <a:txBody>
                    <a:bodyPr/>
                    <a:lstStyle/>
                    <a:p>
                      <a:pPr algn="ctr"/>
                      <a:r>
                        <a:rPr lang="pl-PL" sz="1000" b="1" dirty="0"/>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000" b="1" i="0" u="none" strike="noStrike" kern="1200" cap="none" spc="0" normalizeH="0" baseline="0" noProof="0" dirty="0">
                          <a:ln>
                            <a:noFill/>
                          </a:ln>
                          <a:solidFill>
                            <a:prstClr val="black"/>
                          </a:solidFill>
                          <a:effectLst/>
                          <a:uLnTx/>
                          <a:uFillTx/>
                          <a:latin typeface="+mn-lt"/>
                          <a:ea typeface="+mn-ea"/>
                          <a:cs typeface="+mn-cs"/>
                        </a:rPr>
                        <a:t>Pakiety rolnictwa ekologicznego</a:t>
                      </a:r>
                    </a:p>
                  </a:txBody>
                  <a:tcPr>
                    <a:solidFill>
                      <a:schemeClr val="accent6">
                        <a:lumMod val="60000"/>
                        <a:lumOff val="40000"/>
                      </a:schemeClr>
                    </a:solidFill>
                  </a:tcPr>
                </a:tc>
                <a:tc rowSpan="2">
                  <a:txBody>
                    <a:bodyPr/>
                    <a:lstStyle/>
                    <a:p>
                      <a:pPr algn="ctr"/>
                      <a:r>
                        <a:rPr lang="pl-PL" sz="1000" b="1" dirty="0"/>
                        <a:t>Warianty rolnictwa</a:t>
                      </a:r>
                      <a:r>
                        <a:rPr lang="pl-PL" sz="1000" b="1" baseline="0" dirty="0"/>
                        <a:t> ekologicznego</a:t>
                      </a:r>
                      <a:endParaRPr lang="pl-PL" sz="1000" b="1" dirty="0"/>
                    </a:p>
                  </a:txBody>
                  <a:tcPr>
                    <a:solidFill>
                      <a:schemeClr val="accent6">
                        <a:lumMod val="60000"/>
                        <a:lumOff val="40000"/>
                      </a:schemeClr>
                    </a:solidFill>
                  </a:tcPr>
                </a:tc>
                <a:tc rowSpan="2">
                  <a:txBody>
                    <a:bodyPr/>
                    <a:lstStyle/>
                    <a:p>
                      <a:pPr algn="ctr"/>
                      <a:r>
                        <a:rPr lang="pl-PL" sz="1000" b="1" dirty="0"/>
                        <a:t> 2020 r.</a:t>
                      </a:r>
                    </a:p>
                    <a:p>
                      <a:pPr algn="ctr"/>
                      <a:r>
                        <a:rPr lang="pl-PL" sz="1000" b="1" dirty="0"/>
                        <a:t>(zł/ha)</a:t>
                      </a:r>
                    </a:p>
                  </a:txBody>
                  <a:tcPr>
                    <a:solidFill>
                      <a:schemeClr val="accent6">
                        <a:lumMod val="60000"/>
                        <a:lumOff val="40000"/>
                      </a:schemeClr>
                    </a:solidFill>
                  </a:tcPr>
                </a:tc>
                <a:tc rowSpan="2">
                  <a:txBody>
                    <a:bodyPr/>
                    <a:lstStyle/>
                    <a:p>
                      <a:pPr algn="ctr"/>
                      <a:r>
                        <a:rPr lang="pl-PL" sz="1000" b="1"/>
                        <a:t>  2021(22) </a:t>
                      </a:r>
                      <a:r>
                        <a:rPr lang="pl-PL" sz="1000" b="1" dirty="0"/>
                        <a:t>r. (zł/ha)</a:t>
                      </a:r>
                    </a:p>
                  </a:txBody>
                  <a:tcPr>
                    <a:solidFill>
                      <a:schemeClr val="accent6">
                        <a:lumMod val="60000"/>
                        <a:lumOff val="40000"/>
                      </a:schemeClr>
                    </a:solidFill>
                  </a:tcPr>
                </a:tc>
                <a:tc rowSpan="2">
                  <a:txBody>
                    <a:bodyPr/>
                    <a:lstStyle/>
                    <a:p>
                      <a:pPr algn="ctr"/>
                      <a:r>
                        <a:rPr lang="pl-PL" sz="1000" b="1" dirty="0"/>
                        <a:t>2023 r.+</a:t>
                      </a:r>
                    </a:p>
                    <a:p>
                      <a:pPr algn="ctr"/>
                      <a:r>
                        <a:rPr lang="pl-PL" sz="1000" b="1" dirty="0"/>
                        <a:t>(zł/ha)</a:t>
                      </a:r>
                    </a:p>
                  </a:txBody>
                  <a:tcPr>
                    <a:solidFill>
                      <a:schemeClr val="accent6">
                        <a:lumMod val="60000"/>
                        <a:lumOff val="40000"/>
                      </a:schemeClr>
                    </a:solidFill>
                  </a:tcPr>
                </a:tc>
                <a:tc gridSpan="2">
                  <a:txBody>
                    <a:bodyPr/>
                    <a:lstStyle/>
                    <a:p>
                      <a:pPr algn="ctr"/>
                      <a:r>
                        <a:rPr lang="pl-PL" sz="1000" b="1" dirty="0"/>
                        <a:t>Zmiana stawek </a:t>
                      </a:r>
                      <a:r>
                        <a:rPr lang="pl-PL" sz="1000" b="1" dirty="0" err="1"/>
                        <a:t>pł</a:t>
                      </a:r>
                      <a:r>
                        <a:rPr lang="pl-PL" sz="1000" b="1" dirty="0"/>
                        <a:t>. </a:t>
                      </a:r>
                    </a:p>
                    <a:p>
                      <a:pPr algn="ctr"/>
                      <a:r>
                        <a:rPr lang="pl-PL" sz="1000" b="1" dirty="0"/>
                        <a:t>2023 r.+/2021(22) r.</a:t>
                      </a:r>
                    </a:p>
                  </a:txBody>
                  <a:tcPr>
                    <a:solidFill>
                      <a:schemeClr val="accent6">
                        <a:lumMod val="60000"/>
                        <a:lumOff val="40000"/>
                      </a:schemeClr>
                    </a:solidFill>
                  </a:tcPr>
                </a:tc>
                <a:tc hMerge="1">
                  <a:txBody>
                    <a:bodyPr/>
                    <a:lstStyle/>
                    <a:p>
                      <a:endParaRPr lang="pl-PL" sz="1000" dirty="0"/>
                    </a:p>
                  </a:txBody>
                  <a:tcPr/>
                </a:tc>
                <a:extLst>
                  <a:ext uri="{0D108BD9-81ED-4DB2-BD59-A6C34878D82A}">
                    <a16:rowId xmlns:a16="http://schemas.microsoft.com/office/drawing/2014/main" val="10000"/>
                  </a:ext>
                </a:extLst>
              </a:tr>
              <a:tr h="194379">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a:txBody>
                    <a:bodyPr/>
                    <a:lstStyle/>
                    <a:p>
                      <a:pPr algn="ctr"/>
                      <a:r>
                        <a:rPr lang="pl-PL" sz="1000" b="1" dirty="0"/>
                        <a:t> (zł/ha)</a:t>
                      </a:r>
                    </a:p>
                  </a:txBody>
                  <a:tcPr>
                    <a:solidFill>
                      <a:schemeClr val="accent6">
                        <a:lumMod val="60000"/>
                        <a:lumOff val="40000"/>
                      </a:schemeClr>
                    </a:solidFill>
                  </a:tcPr>
                </a:tc>
                <a:tc>
                  <a:txBody>
                    <a:bodyPr/>
                    <a:lstStyle/>
                    <a:p>
                      <a:pPr algn="ctr"/>
                      <a:r>
                        <a:rPr lang="pl-PL" sz="1000" b="1" dirty="0"/>
                        <a:t> (%)</a:t>
                      </a:r>
                    </a:p>
                  </a:txBody>
                  <a:tcPr>
                    <a:solidFill>
                      <a:schemeClr val="accent6">
                        <a:lumMod val="60000"/>
                        <a:lumOff val="40000"/>
                      </a:schemeClr>
                    </a:solidFill>
                  </a:tcPr>
                </a:tc>
                <a:extLst>
                  <a:ext uri="{0D108BD9-81ED-4DB2-BD59-A6C34878D82A}">
                    <a16:rowId xmlns:a16="http://schemas.microsoft.com/office/drawing/2014/main" val="10001"/>
                  </a:ext>
                </a:extLst>
              </a:tr>
              <a:tr h="240829">
                <a:tc>
                  <a:txBody>
                    <a:bodyPr/>
                    <a:lstStyle/>
                    <a:p>
                      <a:r>
                        <a:rPr lang="pl-PL" sz="1000" dirty="0"/>
                        <a:t>Pakiet 1. Uprawy rolnicze w okresie konwersji</a:t>
                      </a:r>
                    </a:p>
                  </a:txBody>
                  <a:tcPr/>
                </a:tc>
                <a:tc>
                  <a:txBody>
                    <a:bodyPr/>
                    <a:lstStyle/>
                    <a:p>
                      <a:endParaRPr lang="pl-PL" sz="1000" dirty="0"/>
                    </a:p>
                  </a:txBody>
                  <a:tcPr/>
                </a:tc>
                <a:tc>
                  <a:txBody>
                    <a:bodyPr/>
                    <a:lstStyle/>
                    <a:p>
                      <a:pPr algn="ctr"/>
                      <a:r>
                        <a:rPr lang="pl-PL" sz="1000" dirty="0"/>
                        <a:t>1137</a:t>
                      </a:r>
                    </a:p>
                  </a:txBody>
                  <a:tcPr/>
                </a:tc>
                <a:tc>
                  <a:txBody>
                    <a:bodyPr/>
                    <a:lstStyle/>
                    <a:p>
                      <a:pPr algn="ctr"/>
                      <a:r>
                        <a:rPr lang="pl-PL" sz="1000" dirty="0"/>
                        <a:t>1475</a:t>
                      </a:r>
                    </a:p>
                  </a:txBody>
                  <a:tcPr/>
                </a:tc>
                <a:tc>
                  <a:txBody>
                    <a:bodyPr/>
                    <a:lstStyle/>
                    <a:p>
                      <a:pPr algn="ctr"/>
                      <a:r>
                        <a:rPr lang="pl-PL" sz="1000" dirty="0"/>
                        <a:t>1697</a:t>
                      </a:r>
                      <a:endParaRPr lang="pl-PL" sz="1000" b="1" dirty="0"/>
                    </a:p>
                  </a:txBody>
                  <a:tcPr/>
                </a:tc>
                <a:tc>
                  <a:txBody>
                    <a:bodyPr/>
                    <a:lstStyle/>
                    <a:p>
                      <a:pPr algn="ctr"/>
                      <a:r>
                        <a:rPr lang="pl-PL" sz="1000" dirty="0"/>
                        <a:t>222</a:t>
                      </a:r>
                    </a:p>
                  </a:txBody>
                  <a:tcPr/>
                </a:tc>
                <a:tc>
                  <a:txBody>
                    <a:bodyPr/>
                    <a:lstStyle/>
                    <a:p>
                      <a:pPr algn="ctr"/>
                      <a:r>
                        <a:rPr lang="pl-PL" sz="1000" dirty="0"/>
                        <a:t>15,1</a:t>
                      </a:r>
                    </a:p>
                  </a:txBody>
                  <a:tcPr/>
                </a:tc>
                <a:extLst>
                  <a:ext uri="{0D108BD9-81ED-4DB2-BD59-A6C34878D82A}">
                    <a16:rowId xmlns:a16="http://schemas.microsoft.com/office/drawing/2014/main" val="10002"/>
                  </a:ext>
                </a:extLst>
              </a:tr>
              <a:tr h="154262">
                <a:tc>
                  <a:txBody>
                    <a:bodyPr/>
                    <a:lstStyle/>
                    <a:p>
                      <a:r>
                        <a:rPr lang="pl-PL" sz="1000" dirty="0"/>
                        <a:t>Pakiet 2. Uprawy warzywne w okresie konwersji</a:t>
                      </a:r>
                    </a:p>
                  </a:txBody>
                  <a:tcPr/>
                </a:tc>
                <a:tc>
                  <a:txBody>
                    <a:bodyPr/>
                    <a:lstStyle/>
                    <a:p>
                      <a:endParaRPr lang="pl-PL" sz="1000" dirty="0"/>
                    </a:p>
                  </a:txBody>
                  <a:tcPr/>
                </a:tc>
                <a:tc>
                  <a:txBody>
                    <a:bodyPr/>
                    <a:lstStyle/>
                    <a:p>
                      <a:pPr algn="ctr"/>
                      <a:r>
                        <a:rPr lang="pl-PL" sz="1000" dirty="0"/>
                        <a:t>1557</a:t>
                      </a:r>
                    </a:p>
                  </a:txBody>
                  <a:tcPr/>
                </a:tc>
                <a:tc>
                  <a:txBody>
                    <a:bodyPr/>
                    <a:lstStyle/>
                    <a:p>
                      <a:pPr algn="ctr"/>
                      <a:r>
                        <a:rPr lang="pl-PL" sz="1000" dirty="0"/>
                        <a:t>2249</a:t>
                      </a:r>
                    </a:p>
                  </a:txBody>
                  <a:tcPr/>
                </a:tc>
                <a:tc>
                  <a:txBody>
                    <a:bodyPr/>
                    <a:lstStyle/>
                    <a:p>
                      <a:pPr algn="ctr"/>
                      <a:r>
                        <a:rPr lang="pl-PL" sz="1000" b="1" dirty="0"/>
                        <a:t>3021</a:t>
                      </a:r>
                    </a:p>
                  </a:txBody>
                  <a:tcPr/>
                </a:tc>
                <a:tc>
                  <a:txBody>
                    <a:bodyPr/>
                    <a:lstStyle/>
                    <a:p>
                      <a:pPr algn="ctr"/>
                      <a:r>
                        <a:rPr lang="pl-PL" sz="1000" dirty="0"/>
                        <a:t>772</a:t>
                      </a:r>
                    </a:p>
                  </a:txBody>
                  <a:tcPr/>
                </a:tc>
                <a:tc>
                  <a:txBody>
                    <a:bodyPr/>
                    <a:lstStyle/>
                    <a:p>
                      <a:pPr algn="ctr"/>
                      <a:r>
                        <a:rPr lang="pl-PL" sz="1000" dirty="0"/>
                        <a:t>34,3</a:t>
                      </a:r>
                    </a:p>
                  </a:txBody>
                  <a:tcPr/>
                </a:tc>
                <a:extLst>
                  <a:ext uri="{0D108BD9-81ED-4DB2-BD59-A6C34878D82A}">
                    <a16:rowId xmlns:a16="http://schemas.microsoft.com/office/drawing/2014/main" val="10003"/>
                  </a:ext>
                </a:extLst>
              </a:tr>
              <a:tr h="126446">
                <a:tc>
                  <a:txBody>
                    <a:bodyPr/>
                    <a:lstStyle/>
                    <a:p>
                      <a:r>
                        <a:rPr lang="pl-PL" sz="1000" dirty="0"/>
                        <a:t>Pakiet 3. Uprawy zielarskie w okresie konwersji</a:t>
                      </a:r>
                    </a:p>
                  </a:txBody>
                  <a:tcPr/>
                </a:tc>
                <a:tc>
                  <a:txBody>
                    <a:bodyPr/>
                    <a:lstStyle/>
                    <a:p>
                      <a:endParaRPr lang="pl-PL" sz="1000" dirty="0"/>
                    </a:p>
                  </a:txBody>
                  <a:tcPr/>
                </a:tc>
                <a:tc>
                  <a:txBody>
                    <a:bodyPr/>
                    <a:lstStyle/>
                    <a:p>
                      <a:pPr algn="ctr"/>
                      <a:r>
                        <a:rPr lang="pl-PL" sz="1000" dirty="0"/>
                        <a:t>1325</a:t>
                      </a:r>
                    </a:p>
                  </a:txBody>
                  <a:tcPr/>
                </a:tc>
                <a:tc>
                  <a:txBody>
                    <a:bodyPr/>
                    <a:lstStyle/>
                    <a:p>
                      <a:pPr algn="ctr"/>
                      <a:r>
                        <a:rPr lang="pl-PL" sz="1000" dirty="0"/>
                        <a:t>1673</a:t>
                      </a:r>
                    </a:p>
                  </a:txBody>
                  <a:tcPr/>
                </a:tc>
                <a:tc>
                  <a:txBody>
                    <a:bodyPr/>
                    <a:lstStyle/>
                    <a:p>
                      <a:pPr algn="ctr"/>
                      <a:r>
                        <a:rPr lang="pl-PL" sz="1000" dirty="0"/>
                        <a:t>1856</a:t>
                      </a:r>
                      <a:endParaRPr lang="pl-PL" sz="1000" b="1" dirty="0"/>
                    </a:p>
                  </a:txBody>
                  <a:tcPr/>
                </a:tc>
                <a:tc>
                  <a:txBody>
                    <a:bodyPr/>
                    <a:lstStyle/>
                    <a:p>
                      <a:pPr algn="ctr"/>
                      <a:r>
                        <a:rPr lang="pl-PL" sz="1000" dirty="0"/>
                        <a:t>183</a:t>
                      </a:r>
                    </a:p>
                  </a:txBody>
                  <a:tcPr/>
                </a:tc>
                <a:tc>
                  <a:txBody>
                    <a:bodyPr/>
                    <a:lstStyle/>
                    <a:p>
                      <a:pPr algn="ctr"/>
                      <a:r>
                        <a:rPr lang="pl-PL" sz="1000" dirty="0"/>
                        <a:t>10,9</a:t>
                      </a:r>
                    </a:p>
                  </a:txBody>
                  <a:tcPr/>
                </a:tc>
                <a:extLst>
                  <a:ext uri="{0D108BD9-81ED-4DB2-BD59-A6C34878D82A}">
                    <a16:rowId xmlns:a16="http://schemas.microsoft.com/office/drawing/2014/main" val="10004"/>
                  </a:ext>
                </a:extLst>
              </a:tr>
              <a:tr h="391348">
                <a:tc rowSpan="3">
                  <a:txBody>
                    <a:bodyPr/>
                    <a:lstStyle/>
                    <a:p>
                      <a:r>
                        <a:rPr lang="pl-PL" sz="1000" dirty="0"/>
                        <a:t>Pakiet 4. Uprawy sadownicze w okresie konwersji</a:t>
                      </a:r>
                    </a:p>
                  </a:txBody>
                  <a:tcPr/>
                </a:tc>
                <a:tc>
                  <a:txBody>
                    <a:bodyPr/>
                    <a:lstStyle/>
                    <a:p>
                      <a:r>
                        <a:rPr lang="pl-PL" sz="1000" dirty="0"/>
                        <a:t>4.1.1.Podstawowe uprawy sadownicze w okresie konwersji</a:t>
                      </a:r>
                    </a:p>
                  </a:txBody>
                  <a:tcPr/>
                </a:tc>
                <a:tc>
                  <a:txBody>
                    <a:bodyPr/>
                    <a:lstStyle/>
                    <a:p>
                      <a:pPr algn="ctr"/>
                      <a:r>
                        <a:rPr lang="pl-PL" sz="1000" dirty="0"/>
                        <a:t>1882</a:t>
                      </a:r>
                    </a:p>
                  </a:txBody>
                  <a:tcPr/>
                </a:tc>
                <a:tc>
                  <a:txBody>
                    <a:bodyPr/>
                    <a:lstStyle/>
                    <a:p>
                      <a:pPr algn="ctr"/>
                      <a:r>
                        <a:rPr lang="pl-PL" sz="1000" dirty="0"/>
                        <a:t>2591</a:t>
                      </a:r>
                    </a:p>
                  </a:txBody>
                  <a:tcPr/>
                </a:tc>
                <a:tc>
                  <a:txBody>
                    <a:bodyPr/>
                    <a:lstStyle/>
                    <a:p>
                      <a:pPr algn="ctr"/>
                      <a:r>
                        <a:rPr lang="pl-PL" sz="1000" dirty="0"/>
                        <a:t>3105</a:t>
                      </a:r>
                      <a:endParaRPr lang="pl-PL" sz="1000" b="1" dirty="0"/>
                    </a:p>
                  </a:txBody>
                  <a:tcPr/>
                </a:tc>
                <a:tc>
                  <a:txBody>
                    <a:bodyPr/>
                    <a:lstStyle/>
                    <a:p>
                      <a:pPr algn="ctr"/>
                      <a:r>
                        <a:rPr lang="pl-PL" sz="1000" dirty="0"/>
                        <a:t>514</a:t>
                      </a:r>
                    </a:p>
                  </a:txBody>
                  <a:tcPr/>
                </a:tc>
                <a:tc>
                  <a:txBody>
                    <a:bodyPr/>
                    <a:lstStyle/>
                    <a:p>
                      <a:pPr algn="ctr"/>
                      <a:r>
                        <a:rPr lang="pl-PL" sz="1000" dirty="0"/>
                        <a:t>19,8</a:t>
                      </a:r>
                    </a:p>
                  </a:txBody>
                  <a:tcPr/>
                </a:tc>
                <a:extLst>
                  <a:ext uri="{0D108BD9-81ED-4DB2-BD59-A6C34878D82A}">
                    <a16:rowId xmlns:a16="http://schemas.microsoft.com/office/drawing/2014/main" val="10005"/>
                  </a:ext>
                </a:extLst>
              </a:tr>
              <a:tr h="391348">
                <a:tc vMerge="1">
                  <a:txBody>
                    <a:bodyPr/>
                    <a:lstStyle/>
                    <a:p>
                      <a:endParaRPr lang="pl-PL"/>
                    </a:p>
                  </a:txBody>
                  <a:tcPr/>
                </a:tc>
                <a:tc>
                  <a:txBody>
                    <a:bodyPr/>
                    <a:lstStyle/>
                    <a:p>
                      <a:r>
                        <a:rPr lang="pl-PL" sz="1000" dirty="0"/>
                        <a:t>4.1.2. Uprawy jagodowe w okresie konwersji</a:t>
                      </a:r>
                    </a:p>
                  </a:txBody>
                  <a:tcPr/>
                </a:tc>
                <a:tc>
                  <a:txBody>
                    <a:bodyPr/>
                    <a:lstStyle/>
                    <a:p>
                      <a:pPr algn="ctr"/>
                      <a:r>
                        <a:rPr lang="pl-PL" sz="1000" dirty="0"/>
                        <a:t>1882</a:t>
                      </a:r>
                    </a:p>
                  </a:txBody>
                  <a:tcPr/>
                </a:tc>
                <a:tc>
                  <a:txBody>
                    <a:bodyPr/>
                    <a:lstStyle/>
                    <a:p>
                      <a:pPr algn="ctr"/>
                      <a:r>
                        <a:rPr lang="pl-PL" sz="1000" dirty="0"/>
                        <a:t>2239</a:t>
                      </a:r>
                    </a:p>
                  </a:txBody>
                  <a:tcPr/>
                </a:tc>
                <a:tc>
                  <a:txBody>
                    <a:bodyPr/>
                    <a:lstStyle/>
                    <a:p>
                      <a:pPr algn="ctr"/>
                      <a:r>
                        <a:rPr lang="pl-PL" sz="1000" dirty="0"/>
                        <a:t>2495</a:t>
                      </a:r>
                      <a:endParaRPr lang="pl-PL" sz="1000" b="1" dirty="0"/>
                    </a:p>
                  </a:txBody>
                  <a:tcPr/>
                </a:tc>
                <a:tc>
                  <a:txBody>
                    <a:bodyPr/>
                    <a:lstStyle/>
                    <a:p>
                      <a:pPr algn="ctr"/>
                      <a:r>
                        <a:rPr lang="pl-PL" sz="1000" dirty="0"/>
                        <a:t>256</a:t>
                      </a:r>
                    </a:p>
                  </a:txBody>
                  <a:tcPr/>
                </a:tc>
                <a:tc>
                  <a:txBody>
                    <a:bodyPr/>
                    <a:lstStyle/>
                    <a:p>
                      <a:pPr algn="ctr"/>
                      <a:r>
                        <a:rPr lang="pl-PL" sz="1000" dirty="0"/>
                        <a:t>11,4</a:t>
                      </a:r>
                    </a:p>
                  </a:txBody>
                  <a:tcPr/>
                </a:tc>
                <a:extLst>
                  <a:ext uri="{0D108BD9-81ED-4DB2-BD59-A6C34878D82A}">
                    <a16:rowId xmlns:a16="http://schemas.microsoft.com/office/drawing/2014/main" val="10006"/>
                  </a:ext>
                </a:extLst>
              </a:tr>
              <a:tr h="391348">
                <a:tc vMerge="1">
                  <a:txBody>
                    <a:bodyPr/>
                    <a:lstStyle/>
                    <a:p>
                      <a:endParaRPr lang="pl-PL"/>
                    </a:p>
                  </a:txBody>
                  <a:tcPr/>
                </a:tc>
                <a:tc>
                  <a:txBody>
                    <a:bodyPr/>
                    <a:lstStyle/>
                    <a:p>
                      <a:r>
                        <a:rPr lang="pl-PL" sz="1000" dirty="0"/>
                        <a:t>4.1.3.Ekstensywne uprawy sadownicze w okresie konwersji</a:t>
                      </a:r>
                    </a:p>
                  </a:txBody>
                  <a:tcPr/>
                </a:tc>
                <a:tc>
                  <a:txBody>
                    <a:bodyPr/>
                    <a:lstStyle/>
                    <a:p>
                      <a:pPr algn="ctr"/>
                      <a:r>
                        <a:rPr lang="pl-PL" sz="1000" dirty="0"/>
                        <a:t>790</a:t>
                      </a:r>
                    </a:p>
                  </a:txBody>
                  <a:tcPr/>
                </a:tc>
                <a:tc>
                  <a:txBody>
                    <a:bodyPr/>
                    <a:lstStyle/>
                    <a:p>
                      <a:pPr algn="ctr"/>
                      <a:r>
                        <a:rPr lang="pl-PL" sz="1000" dirty="0"/>
                        <a:t>1025</a:t>
                      </a:r>
                    </a:p>
                  </a:txBody>
                  <a:tcPr/>
                </a:tc>
                <a:tc>
                  <a:txBody>
                    <a:bodyPr/>
                    <a:lstStyle/>
                    <a:p>
                      <a:pPr algn="ctr"/>
                      <a:r>
                        <a:rPr lang="pl-PL" sz="1000" dirty="0"/>
                        <a:t>1326</a:t>
                      </a:r>
                      <a:endParaRPr lang="pl-PL" sz="1000" b="1" dirty="0"/>
                    </a:p>
                  </a:txBody>
                  <a:tcPr/>
                </a:tc>
                <a:tc>
                  <a:txBody>
                    <a:bodyPr/>
                    <a:lstStyle/>
                    <a:p>
                      <a:pPr algn="ctr"/>
                      <a:r>
                        <a:rPr lang="pl-PL" sz="1000" dirty="0"/>
                        <a:t>301</a:t>
                      </a:r>
                    </a:p>
                  </a:txBody>
                  <a:tcPr/>
                </a:tc>
                <a:tc>
                  <a:txBody>
                    <a:bodyPr/>
                    <a:lstStyle/>
                    <a:p>
                      <a:pPr algn="ctr"/>
                      <a:r>
                        <a:rPr lang="pl-PL" sz="1000" dirty="0"/>
                        <a:t>29,4</a:t>
                      </a:r>
                    </a:p>
                  </a:txBody>
                  <a:tcPr/>
                </a:tc>
                <a:extLst>
                  <a:ext uri="{0D108BD9-81ED-4DB2-BD59-A6C34878D82A}">
                    <a16:rowId xmlns:a16="http://schemas.microsoft.com/office/drawing/2014/main" val="10007"/>
                  </a:ext>
                </a:extLst>
              </a:tr>
              <a:tr h="391348">
                <a:tc>
                  <a:txBody>
                    <a:bodyPr/>
                    <a:lstStyle/>
                    <a:p>
                      <a:r>
                        <a:rPr lang="pl-PL" sz="1000" dirty="0"/>
                        <a:t>Pakiet 5.Uprawy paszowe na gruntach ornych w okresie konwersji</a:t>
                      </a:r>
                    </a:p>
                  </a:txBody>
                  <a:tcPr/>
                </a:tc>
                <a:tc>
                  <a:txBody>
                    <a:bodyPr/>
                    <a:lstStyle/>
                    <a:p>
                      <a:endParaRPr lang="pl-PL" sz="1000" dirty="0"/>
                    </a:p>
                  </a:txBody>
                  <a:tcPr/>
                </a:tc>
                <a:tc>
                  <a:txBody>
                    <a:bodyPr/>
                    <a:lstStyle/>
                    <a:p>
                      <a:pPr algn="ctr"/>
                      <a:r>
                        <a:rPr lang="pl-PL" sz="1000" dirty="0"/>
                        <a:t>926</a:t>
                      </a:r>
                    </a:p>
                  </a:txBody>
                  <a:tcPr/>
                </a:tc>
                <a:tc>
                  <a:txBody>
                    <a:bodyPr/>
                    <a:lstStyle/>
                    <a:p>
                      <a:pPr algn="ctr"/>
                      <a:r>
                        <a:rPr lang="pl-PL" sz="1000" dirty="0"/>
                        <a:t>1100</a:t>
                      </a:r>
                    </a:p>
                  </a:txBody>
                  <a:tcPr/>
                </a:tc>
                <a:tc>
                  <a:txBody>
                    <a:bodyPr/>
                    <a:lstStyle/>
                    <a:p>
                      <a:pPr algn="ctr"/>
                      <a:r>
                        <a:rPr lang="pl-PL" sz="1000" dirty="0"/>
                        <a:t>1638</a:t>
                      </a:r>
                      <a:endParaRPr lang="pl-PL" sz="1000" b="1" dirty="0"/>
                    </a:p>
                  </a:txBody>
                  <a:tcPr/>
                </a:tc>
                <a:tc>
                  <a:txBody>
                    <a:bodyPr/>
                    <a:lstStyle/>
                    <a:p>
                      <a:pPr algn="ctr"/>
                      <a:r>
                        <a:rPr lang="pl-PL" sz="1000" dirty="0"/>
                        <a:t>538</a:t>
                      </a:r>
                    </a:p>
                  </a:txBody>
                  <a:tcPr/>
                </a:tc>
                <a:tc>
                  <a:txBody>
                    <a:bodyPr/>
                    <a:lstStyle/>
                    <a:p>
                      <a:pPr algn="ctr"/>
                      <a:r>
                        <a:rPr lang="pl-PL" sz="1000" dirty="0"/>
                        <a:t>48,9</a:t>
                      </a:r>
                    </a:p>
                  </a:txBody>
                  <a:tcPr/>
                </a:tc>
                <a:extLst>
                  <a:ext uri="{0D108BD9-81ED-4DB2-BD59-A6C34878D82A}">
                    <a16:rowId xmlns:a16="http://schemas.microsoft.com/office/drawing/2014/main" val="10008"/>
                  </a:ext>
                </a:extLst>
              </a:tr>
              <a:tr h="240829">
                <a:tc>
                  <a:txBody>
                    <a:bodyPr/>
                    <a:lstStyle/>
                    <a:p>
                      <a:r>
                        <a:rPr lang="pl-PL" sz="1000" dirty="0"/>
                        <a:t>Pakiet 6. Trwałe użytki zielone</a:t>
                      </a:r>
                      <a:r>
                        <a:rPr lang="pl-PL" sz="1000" baseline="0" dirty="0"/>
                        <a:t> w okresie konwersji</a:t>
                      </a:r>
                      <a:endParaRPr lang="pl-PL" sz="1000" dirty="0"/>
                    </a:p>
                  </a:txBody>
                  <a:tcPr/>
                </a:tc>
                <a:tc>
                  <a:txBody>
                    <a:bodyPr/>
                    <a:lstStyle/>
                    <a:p>
                      <a:endParaRPr lang="pl-PL" sz="1000"/>
                    </a:p>
                  </a:txBody>
                  <a:tcPr/>
                </a:tc>
                <a:tc>
                  <a:txBody>
                    <a:bodyPr/>
                    <a:lstStyle/>
                    <a:p>
                      <a:pPr algn="ctr"/>
                      <a:r>
                        <a:rPr lang="pl-PL" sz="1000" dirty="0"/>
                        <a:t>535</a:t>
                      </a:r>
                    </a:p>
                  </a:txBody>
                  <a:tcPr/>
                </a:tc>
                <a:tc>
                  <a:txBody>
                    <a:bodyPr/>
                    <a:lstStyle/>
                    <a:p>
                      <a:pPr algn="ctr"/>
                      <a:r>
                        <a:rPr lang="pl-PL" sz="1000" dirty="0"/>
                        <a:t>631</a:t>
                      </a:r>
                    </a:p>
                  </a:txBody>
                  <a:tcPr/>
                </a:tc>
                <a:tc>
                  <a:txBody>
                    <a:bodyPr/>
                    <a:lstStyle/>
                    <a:p>
                      <a:pPr algn="ctr"/>
                      <a:r>
                        <a:rPr lang="pl-PL" sz="1000" dirty="0"/>
                        <a:t>1043</a:t>
                      </a:r>
                      <a:endParaRPr lang="pl-PL" sz="1000" b="1" dirty="0"/>
                    </a:p>
                  </a:txBody>
                  <a:tcPr/>
                </a:tc>
                <a:tc>
                  <a:txBody>
                    <a:bodyPr/>
                    <a:lstStyle/>
                    <a:p>
                      <a:pPr algn="ctr"/>
                      <a:r>
                        <a:rPr lang="pl-PL" sz="1000" dirty="0"/>
                        <a:t>412</a:t>
                      </a:r>
                    </a:p>
                  </a:txBody>
                  <a:tcPr/>
                </a:tc>
                <a:tc>
                  <a:txBody>
                    <a:bodyPr/>
                    <a:lstStyle/>
                    <a:p>
                      <a:pPr algn="ctr"/>
                      <a:r>
                        <a:rPr lang="pl-PL" sz="1000" dirty="0"/>
                        <a:t>65,3</a:t>
                      </a:r>
                    </a:p>
                  </a:txBody>
                  <a:tcPr/>
                </a:tc>
                <a:extLst>
                  <a:ext uri="{0D108BD9-81ED-4DB2-BD59-A6C34878D82A}">
                    <a16:rowId xmlns:a16="http://schemas.microsoft.com/office/drawing/2014/main" val="10009"/>
                  </a:ext>
                </a:extLst>
              </a:tr>
              <a:tr h="240829">
                <a:tc>
                  <a:txBody>
                    <a:bodyPr/>
                    <a:lstStyle/>
                    <a:p>
                      <a:r>
                        <a:rPr lang="pl-PL" sz="1000" dirty="0"/>
                        <a:t>Pakiet 7. Uprawy rolnicze po okresie konwersji</a:t>
                      </a:r>
                    </a:p>
                  </a:txBody>
                  <a:tcPr/>
                </a:tc>
                <a:tc>
                  <a:txBody>
                    <a:bodyPr/>
                    <a:lstStyle/>
                    <a:p>
                      <a:endParaRPr lang="pl-PL" sz="1000"/>
                    </a:p>
                  </a:txBody>
                  <a:tcPr/>
                </a:tc>
                <a:tc>
                  <a:txBody>
                    <a:bodyPr/>
                    <a:lstStyle/>
                    <a:p>
                      <a:pPr algn="ctr"/>
                      <a:r>
                        <a:rPr lang="pl-PL" sz="1000" dirty="0"/>
                        <a:t>932</a:t>
                      </a:r>
                    </a:p>
                  </a:txBody>
                  <a:tcPr/>
                </a:tc>
                <a:tc>
                  <a:txBody>
                    <a:bodyPr/>
                    <a:lstStyle/>
                    <a:p>
                      <a:pPr algn="ctr"/>
                      <a:r>
                        <a:rPr lang="pl-PL" sz="1000" dirty="0"/>
                        <a:t>1190</a:t>
                      </a:r>
                    </a:p>
                  </a:txBody>
                  <a:tcPr/>
                </a:tc>
                <a:tc>
                  <a:txBody>
                    <a:bodyPr/>
                    <a:lstStyle/>
                    <a:p>
                      <a:pPr algn="ctr"/>
                      <a:r>
                        <a:rPr lang="pl-PL" sz="1000" dirty="0"/>
                        <a:t>1571</a:t>
                      </a:r>
                      <a:endParaRPr lang="pl-PL" sz="1000" b="1" dirty="0"/>
                    </a:p>
                  </a:txBody>
                  <a:tcPr/>
                </a:tc>
                <a:tc>
                  <a:txBody>
                    <a:bodyPr/>
                    <a:lstStyle/>
                    <a:p>
                      <a:pPr algn="ctr"/>
                      <a:r>
                        <a:rPr lang="pl-PL" sz="1000" dirty="0"/>
                        <a:t>381</a:t>
                      </a:r>
                    </a:p>
                  </a:txBody>
                  <a:tcPr/>
                </a:tc>
                <a:tc>
                  <a:txBody>
                    <a:bodyPr/>
                    <a:lstStyle/>
                    <a:p>
                      <a:pPr algn="ctr"/>
                      <a:r>
                        <a:rPr lang="pl-PL" sz="1000" dirty="0"/>
                        <a:t>32,0</a:t>
                      </a:r>
                    </a:p>
                  </a:txBody>
                  <a:tcPr/>
                </a:tc>
                <a:extLst>
                  <a:ext uri="{0D108BD9-81ED-4DB2-BD59-A6C34878D82A}">
                    <a16:rowId xmlns:a16="http://schemas.microsoft.com/office/drawing/2014/main" val="10010"/>
                  </a:ext>
                </a:extLst>
              </a:tr>
              <a:tr h="240829">
                <a:tc>
                  <a:txBody>
                    <a:bodyPr/>
                    <a:lstStyle/>
                    <a:p>
                      <a:r>
                        <a:rPr lang="pl-PL" sz="1000" dirty="0"/>
                        <a:t>Pakiet 8. Uprawy warzywne po okresie konwersji</a:t>
                      </a:r>
                    </a:p>
                  </a:txBody>
                  <a:tcPr/>
                </a:tc>
                <a:tc>
                  <a:txBody>
                    <a:bodyPr/>
                    <a:lstStyle/>
                    <a:p>
                      <a:endParaRPr lang="pl-PL" sz="1000"/>
                    </a:p>
                  </a:txBody>
                  <a:tcPr/>
                </a:tc>
                <a:tc>
                  <a:txBody>
                    <a:bodyPr/>
                    <a:lstStyle/>
                    <a:p>
                      <a:pPr algn="ctr"/>
                      <a:r>
                        <a:rPr lang="pl-PL" sz="1000" dirty="0"/>
                        <a:t>1310</a:t>
                      </a:r>
                    </a:p>
                  </a:txBody>
                  <a:tcPr/>
                </a:tc>
                <a:tc>
                  <a:txBody>
                    <a:bodyPr/>
                    <a:lstStyle/>
                    <a:p>
                      <a:pPr algn="ctr"/>
                      <a:r>
                        <a:rPr lang="pl-PL" sz="1000" dirty="0"/>
                        <a:t>1446</a:t>
                      </a:r>
                    </a:p>
                  </a:txBody>
                  <a:tcPr/>
                </a:tc>
                <a:tc>
                  <a:txBody>
                    <a:bodyPr/>
                    <a:lstStyle/>
                    <a:p>
                      <a:pPr algn="ctr"/>
                      <a:r>
                        <a:rPr lang="pl-PL" sz="1000" dirty="0"/>
                        <a:t>2391</a:t>
                      </a:r>
                      <a:endParaRPr lang="pl-PL" sz="1000" b="1" dirty="0"/>
                    </a:p>
                  </a:txBody>
                  <a:tcPr/>
                </a:tc>
                <a:tc>
                  <a:txBody>
                    <a:bodyPr/>
                    <a:lstStyle/>
                    <a:p>
                      <a:pPr algn="ctr"/>
                      <a:r>
                        <a:rPr lang="pl-PL" sz="1000" dirty="0"/>
                        <a:t>945</a:t>
                      </a:r>
                    </a:p>
                  </a:txBody>
                  <a:tcPr/>
                </a:tc>
                <a:tc>
                  <a:txBody>
                    <a:bodyPr/>
                    <a:lstStyle/>
                    <a:p>
                      <a:pPr algn="ctr"/>
                      <a:r>
                        <a:rPr lang="pl-PL" sz="1000" dirty="0"/>
                        <a:t>65,3</a:t>
                      </a:r>
                    </a:p>
                  </a:txBody>
                  <a:tcPr/>
                </a:tc>
                <a:extLst>
                  <a:ext uri="{0D108BD9-81ED-4DB2-BD59-A6C34878D82A}">
                    <a16:rowId xmlns:a16="http://schemas.microsoft.com/office/drawing/2014/main" val="10011"/>
                  </a:ext>
                </a:extLst>
              </a:tr>
              <a:tr h="240829">
                <a:tc>
                  <a:txBody>
                    <a:bodyPr/>
                    <a:lstStyle/>
                    <a:p>
                      <a:r>
                        <a:rPr lang="pl-PL" sz="1000" dirty="0"/>
                        <a:t>Pakiet 9. Uprawy zielarskie po okresie konwersji</a:t>
                      </a:r>
                    </a:p>
                  </a:txBody>
                  <a:tcPr/>
                </a:tc>
                <a:tc>
                  <a:txBody>
                    <a:bodyPr/>
                    <a:lstStyle/>
                    <a:p>
                      <a:endParaRPr lang="pl-PL" sz="1000" dirty="0"/>
                    </a:p>
                  </a:txBody>
                  <a:tcPr/>
                </a:tc>
                <a:tc>
                  <a:txBody>
                    <a:bodyPr/>
                    <a:lstStyle/>
                    <a:p>
                      <a:pPr algn="ctr"/>
                      <a:r>
                        <a:rPr lang="pl-PL" sz="1000" dirty="0"/>
                        <a:t>1325</a:t>
                      </a:r>
                    </a:p>
                  </a:txBody>
                  <a:tcPr/>
                </a:tc>
                <a:tc>
                  <a:txBody>
                    <a:bodyPr/>
                    <a:lstStyle/>
                    <a:p>
                      <a:pPr algn="ctr"/>
                      <a:r>
                        <a:rPr lang="pl-PL" sz="1000" dirty="0"/>
                        <a:t>1673</a:t>
                      </a:r>
                    </a:p>
                  </a:txBody>
                  <a:tcPr/>
                </a:tc>
                <a:tc>
                  <a:txBody>
                    <a:bodyPr/>
                    <a:lstStyle/>
                    <a:p>
                      <a:pPr algn="ctr"/>
                      <a:r>
                        <a:rPr lang="pl-PL" sz="1000" dirty="0"/>
                        <a:t>1856</a:t>
                      </a:r>
                      <a:endParaRPr lang="pl-PL" sz="1000" b="1" dirty="0"/>
                    </a:p>
                  </a:txBody>
                  <a:tcPr/>
                </a:tc>
                <a:tc>
                  <a:txBody>
                    <a:bodyPr/>
                    <a:lstStyle/>
                    <a:p>
                      <a:pPr algn="ctr"/>
                      <a:r>
                        <a:rPr lang="pl-PL" sz="1000" dirty="0"/>
                        <a:t>183</a:t>
                      </a:r>
                    </a:p>
                  </a:txBody>
                  <a:tcPr/>
                </a:tc>
                <a:tc>
                  <a:txBody>
                    <a:bodyPr/>
                    <a:lstStyle/>
                    <a:p>
                      <a:pPr algn="ctr"/>
                      <a:r>
                        <a:rPr lang="pl-PL" sz="1000" dirty="0"/>
                        <a:t>10,9</a:t>
                      </a:r>
                    </a:p>
                  </a:txBody>
                  <a:tcPr/>
                </a:tc>
                <a:extLst>
                  <a:ext uri="{0D108BD9-81ED-4DB2-BD59-A6C34878D82A}">
                    <a16:rowId xmlns:a16="http://schemas.microsoft.com/office/drawing/2014/main" val="10012"/>
                  </a:ext>
                </a:extLst>
              </a:tr>
              <a:tr h="391348">
                <a:tc rowSpan="3">
                  <a:txBody>
                    <a:bodyPr/>
                    <a:lstStyle/>
                    <a:p>
                      <a:r>
                        <a:rPr lang="pl-PL" sz="1000" dirty="0"/>
                        <a:t>Pakiet 10. Uprawy sadownicze po okresie konwersji</a:t>
                      </a:r>
                    </a:p>
                  </a:txBody>
                  <a:tcPr/>
                </a:tc>
                <a:tc>
                  <a:txBody>
                    <a:bodyPr/>
                    <a:lstStyle/>
                    <a:p>
                      <a:r>
                        <a:rPr lang="pl-PL" sz="1000" dirty="0"/>
                        <a:t>10.1.1.Podstawowe uprawy sadownicze w okresie konwersji</a:t>
                      </a:r>
                    </a:p>
                  </a:txBody>
                  <a:tcPr/>
                </a:tc>
                <a:tc>
                  <a:txBody>
                    <a:bodyPr/>
                    <a:lstStyle/>
                    <a:p>
                      <a:pPr algn="ctr"/>
                      <a:r>
                        <a:rPr lang="pl-PL" sz="1000" dirty="0"/>
                        <a:t>1501</a:t>
                      </a:r>
                    </a:p>
                  </a:txBody>
                  <a:tcPr/>
                </a:tc>
                <a:tc>
                  <a:txBody>
                    <a:bodyPr/>
                    <a:lstStyle/>
                    <a:p>
                      <a:pPr algn="ctr"/>
                      <a:r>
                        <a:rPr lang="pl-PL" sz="1000" dirty="0"/>
                        <a:t>1756</a:t>
                      </a:r>
                    </a:p>
                  </a:txBody>
                  <a:tcPr/>
                </a:tc>
                <a:tc>
                  <a:txBody>
                    <a:bodyPr/>
                    <a:lstStyle/>
                    <a:p>
                      <a:pPr algn="ctr"/>
                      <a:r>
                        <a:rPr lang="pl-PL" sz="1000" dirty="0"/>
                        <a:t>1961</a:t>
                      </a:r>
                      <a:endParaRPr lang="pl-PL" sz="1000" b="1" dirty="0"/>
                    </a:p>
                  </a:txBody>
                  <a:tcPr/>
                </a:tc>
                <a:tc>
                  <a:txBody>
                    <a:bodyPr/>
                    <a:lstStyle/>
                    <a:p>
                      <a:pPr algn="ctr"/>
                      <a:r>
                        <a:rPr lang="pl-PL" sz="1000" dirty="0"/>
                        <a:t>205</a:t>
                      </a:r>
                    </a:p>
                  </a:txBody>
                  <a:tcPr/>
                </a:tc>
                <a:tc>
                  <a:txBody>
                    <a:bodyPr/>
                    <a:lstStyle/>
                    <a:p>
                      <a:pPr algn="ctr"/>
                      <a:r>
                        <a:rPr lang="pl-PL" sz="1000" dirty="0"/>
                        <a:t>11,7</a:t>
                      </a:r>
                    </a:p>
                  </a:txBody>
                  <a:tcPr/>
                </a:tc>
                <a:extLst>
                  <a:ext uri="{0D108BD9-81ED-4DB2-BD59-A6C34878D82A}">
                    <a16:rowId xmlns:a16="http://schemas.microsoft.com/office/drawing/2014/main" val="10013"/>
                  </a:ext>
                </a:extLst>
              </a:tr>
              <a:tr h="391348">
                <a:tc vMerge="1">
                  <a:txBody>
                    <a:bodyPr/>
                    <a:lstStyle/>
                    <a:p>
                      <a:endParaRPr lang="pl-PL"/>
                    </a:p>
                  </a:txBody>
                  <a:tcPr/>
                </a:tc>
                <a:tc>
                  <a:txBody>
                    <a:bodyPr/>
                    <a:lstStyle/>
                    <a:p>
                      <a:r>
                        <a:rPr lang="pl-PL" sz="1000" dirty="0"/>
                        <a:t>10.1.2. Uprawy jagodowe w okresie konwersji</a:t>
                      </a:r>
                    </a:p>
                  </a:txBody>
                  <a:tcPr/>
                </a:tc>
                <a:tc>
                  <a:txBody>
                    <a:bodyPr/>
                    <a:lstStyle/>
                    <a:p>
                      <a:pPr algn="ctr"/>
                      <a:r>
                        <a:rPr lang="pl-PL" sz="1000" dirty="0"/>
                        <a:t>1501</a:t>
                      </a:r>
                    </a:p>
                  </a:txBody>
                  <a:tcPr/>
                </a:tc>
                <a:tc>
                  <a:txBody>
                    <a:bodyPr/>
                    <a:lstStyle/>
                    <a:p>
                      <a:pPr algn="ctr"/>
                      <a:r>
                        <a:rPr lang="pl-PL" sz="1000" dirty="0"/>
                        <a:t>1960</a:t>
                      </a:r>
                    </a:p>
                  </a:txBody>
                  <a:tcPr/>
                </a:tc>
                <a:tc>
                  <a:txBody>
                    <a:bodyPr/>
                    <a:lstStyle/>
                    <a:p>
                      <a:pPr algn="ctr"/>
                      <a:r>
                        <a:rPr lang="pl-PL" sz="1000" dirty="0"/>
                        <a:t>2213</a:t>
                      </a:r>
                      <a:endParaRPr lang="pl-PL" sz="1000" b="1" dirty="0"/>
                    </a:p>
                  </a:txBody>
                  <a:tcPr/>
                </a:tc>
                <a:tc>
                  <a:txBody>
                    <a:bodyPr/>
                    <a:lstStyle/>
                    <a:p>
                      <a:pPr algn="ctr"/>
                      <a:r>
                        <a:rPr lang="pl-PL" sz="1000" dirty="0"/>
                        <a:t>253</a:t>
                      </a:r>
                    </a:p>
                  </a:txBody>
                  <a:tcPr/>
                </a:tc>
                <a:tc>
                  <a:txBody>
                    <a:bodyPr/>
                    <a:lstStyle/>
                    <a:p>
                      <a:pPr algn="ctr"/>
                      <a:r>
                        <a:rPr lang="pl-PL" sz="1000" dirty="0"/>
                        <a:t>12,9</a:t>
                      </a:r>
                    </a:p>
                  </a:txBody>
                  <a:tcPr/>
                </a:tc>
                <a:extLst>
                  <a:ext uri="{0D108BD9-81ED-4DB2-BD59-A6C34878D82A}">
                    <a16:rowId xmlns:a16="http://schemas.microsoft.com/office/drawing/2014/main" val="10014"/>
                  </a:ext>
                </a:extLst>
              </a:tr>
              <a:tr h="391348">
                <a:tc vMerge="1">
                  <a:txBody>
                    <a:bodyPr/>
                    <a:lstStyle/>
                    <a:p>
                      <a:endParaRPr lang="pl-PL"/>
                    </a:p>
                  </a:txBody>
                  <a:tcPr/>
                </a:tc>
                <a:tc>
                  <a:txBody>
                    <a:bodyPr/>
                    <a:lstStyle/>
                    <a:p>
                      <a:r>
                        <a:rPr lang="pl-PL" sz="1000" dirty="0"/>
                        <a:t>10.2.Ekstensywne uprawy sadownicze w okresie konwersji</a:t>
                      </a:r>
                    </a:p>
                  </a:txBody>
                  <a:tcPr/>
                </a:tc>
                <a:tc>
                  <a:txBody>
                    <a:bodyPr/>
                    <a:lstStyle/>
                    <a:p>
                      <a:pPr algn="ctr"/>
                      <a:r>
                        <a:rPr lang="pl-PL" sz="1000" dirty="0"/>
                        <a:t>660</a:t>
                      </a:r>
                    </a:p>
                  </a:txBody>
                  <a:tcPr/>
                </a:tc>
                <a:tc>
                  <a:txBody>
                    <a:bodyPr/>
                    <a:lstStyle/>
                    <a:p>
                      <a:pPr algn="ctr"/>
                      <a:r>
                        <a:rPr lang="pl-PL" sz="1000" dirty="0"/>
                        <a:t>1025</a:t>
                      </a:r>
                    </a:p>
                  </a:txBody>
                  <a:tcPr/>
                </a:tc>
                <a:tc>
                  <a:txBody>
                    <a:bodyPr/>
                    <a:lstStyle/>
                    <a:p>
                      <a:pPr algn="ctr"/>
                      <a:r>
                        <a:rPr lang="pl-PL" sz="1000" dirty="0"/>
                        <a:t>1326</a:t>
                      </a:r>
                      <a:endParaRPr lang="pl-PL" sz="1000" b="1" dirty="0"/>
                    </a:p>
                  </a:txBody>
                  <a:tcPr/>
                </a:tc>
                <a:tc>
                  <a:txBody>
                    <a:bodyPr/>
                    <a:lstStyle/>
                    <a:p>
                      <a:pPr algn="ctr"/>
                      <a:r>
                        <a:rPr lang="pl-PL" sz="1000" dirty="0"/>
                        <a:t>301</a:t>
                      </a:r>
                    </a:p>
                  </a:txBody>
                  <a:tcPr/>
                </a:tc>
                <a:tc>
                  <a:txBody>
                    <a:bodyPr/>
                    <a:lstStyle/>
                    <a:p>
                      <a:pPr algn="ctr"/>
                      <a:r>
                        <a:rPr lang="pl-PL" sz="1000" dirty="0"/>
                        <a:t>29,4</a:t>
                      </a:r>
                    </a:p>
                  </a:txBody>
                  <a:tcPr/>
                </a:tc>
                <a:extLst>
                  <a:ext uri="{0D108BD9-81ED-4DB2-BD59-A6C34878D82A}">
                    <a16:rowId xmlns:a16="http://schemas.microsoft.com/office/drawing/2014/main" val="10015"/>
                  </a:ext>
                </a:extLst>
              </a:tr>
              <a:tr h="308149">
                <a:tc>
                  <a:txBody>
                    <a:bodyPr/>
                    <a:lstStyle/>
                    <a:p>
                      <a:r>
                        <a:rPr lang="pl-PL" sz="1000" dirty="0"/>
                        <a:t>Pakiet 11. Uprawy paszowe na gruntach ornych po okresie konwersji</a:t>
                      </a:r>
                    </a:p>
                  </a:txBody>
                  <a:tcPr/>
                </a:tc>
                <a:tc>
                  <a:txBody>
                    <a:bodyPr/>
                    <a:lstStyle/>
                    <a:p>
                      <a:endParaRPr lang="pl-PL" sz="1000" dirty="0"/>
                    </a:p>
                  </a:txBody>
                  <a:tcPr/>
                </a:tc>
                <a:tc>
                  <a:txBody>
                    <a:bodyPr/>
                    <a:lstStyle/>
                    <a:p>
                      <a:pPr algn="ctr"/>
                      <a:r>
                        <a:rPr lang="pl-PL" sz="1000" dirty="0"/>
                        <a:t>658</a:t>
                      </a:r>
                    </a:p>
                  </a:txBody>
                  <a:tcPr/>
                </a:tc>
                <a:tc>
                  <a:txBody>
                    <a:bodyPr/>
                    <a:lstStyle/>
                    <a:p>
                      <a:pPr algn="ctr"/>
                      <a:r>
                        <a:rPr lang="pl-PL" sz="1000" dirty="0"/>
                        <a:t>764</a:t>
                      </a:r>
                    </a:p>
                  </a:txBody>
                  <a:tcPr/>
                </a:tc>
                <a:tc>
                  <a:txBody>
                    <a:bodyPr/>
                    <a:lstStyle/>
                    <a:p>
                      <a:pPr algn="ctr"/>
                      <a:r>
                        <a:rPr lang="pl-PL" sz="1000" dirty="0"/>
                        <a:t>1504</a:t>
                      </a:r>
                      <a:endParaRPr lang="pl-PL" sz="1000" b="1" dirty="0"/>
                    </a:p>
                  </a:txBody>
                  <a:tcPr/>
                </a:tc>
                <a:tc>
                  <a:txBody>
                    <a:bodyPr/>
                    <a:lstStyle/>
                    <a:p>
                      <a:pPr algn="ctr"/>
                      <a:r>
                        <a:rPr lang="pl-PL" sz="1000" dirty="0"/>
                        <a:t>740</a:t>
                      </a:r>
                    </a:p>
                  </a:txBody>
                  <a:tcPr/>
                </a:tc>
                <a:tc>
                  <a:txBody>
                    <a:bodyPr/>
                    <a:lstStyle/>
                    <a:p>
                      <a:pPr algn="ctr"/>
                      <a:r>
                        <a:rPr lang="pl-PL" sz="1000" dirty="0"/>
                        <a:t>96,9</a:t>
                      </a:r>
                    </a:p>
                  </a:txBody>
                  <a:tcPr/>
                </a:tc>
                <a:extLst>
                  <a:ext uri="{0D108BD9-81ED-4DB2-BD59-A6C34878D82A}">
                    <a16:rowId xmlns:a16="http://schemas.microsoft.com/office/drawing/2014/main" val="10016"/>
                  </a:ext>
                </a:extLst>
              </a:tr>
              <a:tr h="201822">
                <a:tc>
                  <a:txBody>
                    <a:bodyPr/>
                    <a:lstStyle/>
                    <a:p>
                      <a:r>
                        <a:rPr lang="pl-PL" sz="1000" dirty="0"/>
                        <a:t>Pakiet 12. Trwałe użytki zielone po okresie konwersji</a:t>
                      </a:r>
                    </a:p>
                  </a:txBody>
                  <a:tcPr/>
                </a:tc>
                <a:tc>
                  <a:txBody>
                    <a:bodyPr/>
                    <a:lstStyle/>
                    <a:p>
                      <a:endParaRPr lang="pl-PL" sz="1000"/>
                    </a:p>
                  </a:txBody>
                  <a:tcPr/>
                </a:tc>
                <a:tc>
                  <a:txBody>
                    <a:bodyPr/>
                    <a:lstStyle/>
                    <a:p>
                      <a:pPr algn="ctr"/>
                      <a:r>
                        <a:rPr lang="pl-PL" sz="1000" dirty="0"/>
                        <a:t>535</a:t>
                      </a:r>
                    </a:p>
                  </a:txBody>
                  <a:tcPr/>
                </a:tc>
                <a:tc>
                  <a:txBody>
                    <a:bodyPr/>
                    <a:lstStyle/>
                    <a:p>
                      <a:pPr algn="ctr"/>
                      <a:r>
                        <a:rPr lang="pl-PL" sz="1000" dirty="0"/>
                        <a:t>631</a:t>
                      </a:r>
                    </a:p>
                  </a:txBody>
                  <a:tcPr/>
                </a:tc>
                <a:tc>
                  <a:txBody>
                    <a:bodyPr/>
                    <a:lstStyle/>
                    <a:p>
                      <a:pPr algn="ctr"/>
                      <a:r>
                        <a:rPr lang="pl-PL" sz="1000" dirty="0"/>
                        <a:t>1043</a:t>
                      </a:r>
                      <a:endParaRPr lang="pl-PL" sz="1000" b="1" dirty="0"/>
                    </a:p>
                  </a:txBody>
                  <a:tcPr/>
                </a:tc>
                <a:tc>
                  <a:txBody>
                    <a:bodyPr/>
                    <a:lstStyle/>
                    <a:p>
                      <a:pPr algn="ctr"/>
                      <a:r>
                        <a:rPr lang="pl-PL" sz="1000" dirty="0"/>
                        <a:t>412</a:t>
                      </a:r>
                    </a:p>
                  </a:txBody>
                  <a:tcPr/>
                </a:tc>
                <a:tc>
                  <a:txBody>
                    <a:bodyPr/>
                    <a:lstStyle/>
                    <a:p>
                      <a:pPr algn="ctr"/>
                      <a:r>
                        <a:rPr lang="pl-PL" sz="1000"/>
                        <a:t>65,3</a:t>
                      </a:r>
                      <a:endParaRPr lang="pl-PL" sz="1000" dirty="0"/>
                    </a:p>
                  </a:txBody>
                  <a:tcPr/>
                </a:tc>
                <a:extLst>
                  <a:ext uri="{0D108BD9-81ED-4DB2-BD59-A6C34878D82A}">
                    <a16:rowId xmlns:a16="http://schemas.microsoft.com/office/drawing/2014/main" val="10017"/>
                  </a:ext>
                </a:extLst>
              </a:tr>
              <a:tr h="240829">
                <a:tc>
                  <a:txBody>
                    <a:bodyPr/>
                    <a:lstStyle/>
                    <a:p>
                      <a:r>
                        <a:rPr lang="pl-PL" sz="1000" b="1" dirty="0"/>
                        <a:t> Małe gospodarstwa</a:t>
                      </a:r>
                      <a:r>
                        <a:rPr lang="pl-PL" sz="1000" b="1" baseline="0" dirty="0"/>
                        <a:t> z uprawami ekologicznymi</a:t>
                      </a:r>
                      <a:endParaRPr lang="pl-PL" sz="1000" b="1" dirty="0"/>
                    </a:p>
                  </a:txBody>
                  <a:tcPr>
                    <a:solidFill>
                      <a:schemeClr val="accent3">
                        <a:lumMod val="60000"/>
                        <a:lumOff val="40000"/>
                      </a:schemeClr>
                    </a:solidFill>
                  </a:tcPr>
                </a:tc>
                <a:tc rowSpan="2" gridSpan="3">
                  <a:txBody>
                    <a:bodyPr/>
                    <a:lstStyle/>
                    <a:p>
                      <a:pPr algn="ctr"/>
                      <a:r>
                        <a:rPr lang="pl-PL" sz="1000" dirty="0">
                          <a:highlight>
                            <a:srgbClr val="FFFF00"/>
                          </a:highlight>
                        </a:rPr>
                        <a:t>Pakiety nowe w ramach WPR 2023+</a:t>
                      </a:r>
                    </a:p>
                  </a:txBody>
                  <a:tcPr>
                    <a:solidFill>
                      <a:schemeClr val="accent3">
                        <a:lumMod val="60000"/>
                        <a:lumOff val="40000"/>
                      </a:schemeClr>
                    </a:solidFill>
                  </a:tcPr>
                </a:tc>
                <a:tc rowSpan="2" hMerge="1">
                  <a:txBody>
                    <a:bodyPr/>
                    <a:lstStyle/>
                    <a:p>
                      <a:r>
                        <a:rPr lang="pl-PL" sz="1000" dirty="0"/>
                        <a:t>-</a:t>
                      </a:r>
                    </a:p>
                  </a:txBody>
                  <a:tcPr>
                    <a:solidFill>
                      <a:schemeClr val="accent3">
                        <a:lumMod val="60000"/>
                        <a:lumOff val="40000"/>
                      </a:schemeClr>
                    </a:solidFill>
                  </a:tcPr>
                </a:tc>
                <a:tc rowSpan="2" hMerge="1">
                  <a:txBody>
                    <a:bodyPr/>
                    <a:lstStyle/>
                    <a:p>
                      <a:r>
                        <a:rPr lang="pl-PL" sz="1000" dirty="0"/>
                        <a:t>-</a:t>
                      </a:r>
                    </a:p>
                  </a:txBody>
                  <a:tcPr>
                    <a:solidFill>
                      <a:schemeClr val="accent3">
                        <a:lumMod val="60000"/>
                        <a:lumOff val="40000"/>
                      </a:schemeClr>
                    </a:solidFill>
                  </a:tcPr>
                </a:tc>
                <a:tc>
                  <a:txBody>
                    <a:bodyPr/>
                    <a:lstStyle/>
                    <a:p>
                      <a:pPr algn="ctr"/>
                      <a:r>
                        <a:rPr lang="pl-PL" sz="1000" b="1" dirty="0"/>
                        <a:t>1640</a:t>
                      </a:r>
                    </a:p>
                  </a:txBody>
                  <a:tcPr>
                    <a:solidFill>
                      <a:srgbClr val="00B0F0"/>
                    </a:solidFill>
                  </a:tcPr>
                </a:tc>
                <a:tc>
                  <a:txBody>
                    <a:bodyPr/>
                    <a:lstStyle/>
                    <a:p>
                      <a:r>
                        <a:rPr lang="pl-PL" sz="1000" dirty="0"/>
                        <a:t>-</a:t>
                      </a:r>
                    </a:p>
                  </a:txBody>
                  <a:tcPr>
                    <a:solidFill>
                      <a:schemeClr val="accent3">
                        <a:lumMod val="60000"/>
                        <a:lumOff val="40000"/>
                      </a:schemeClr>
                    </a:solidFill>
                  </a:tcPr>
                </a:tc>
                <a:tc>
                  <a:txBody>
                    <a:bodyPr/>
                    <a:lstStyle/>
                    <a:p>
                      <a:r>
                        <a:rPr lang="pl-PL" sz="1000" dirty="0"/>
                        <a:t>-</a:t>
                      </a:r>
                    </a:p>
                  </a:txBody>
                  <a:tcPr>
                    <a:solidFill>
                      <a:schemeClr val="accent3">
                        <a:lumMod val="60000"/>
                        <a:lumOff val="40000"/>
                      </a:schemeClr>
                    </a:solidFill>
                  </a:tcPr>
                </a:tc>
                <a:extLst>
                  <a:ext uri="{0D108BD9-81ED-4DB2-BD59-A6C34878D82A}">
                    <a16:rowId xmlns:a16="http://schemas.microsoft.com/office/drawing/2014/main" val="10018"/>
                  </a:ext>
                </a:extLst>
              </a:tr>
              <a:tr h="2408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000" b="1" u="none" strike="noStrike" kern="1200" cap="none" spc="0" normalizeH="0" baseline="0" noProof="0" dirty="0">
                          <a:ln>
                            <a:noFill/>
                          </a:ln>
                          <a:effectLst/>
                          <a:uLnTx/>
                          <a:uFillTx/>
                        </a:rPr>
                        <a:t>Premia za zrównoważ. produkcję roślinno-zwierzęcą</a:t>
                      </a:r>
                      <a:endParaRPr kumimoji="0" lang="pl-PL" sz="1000" b="1" i="0" u="none" strike="noStrike" kern="1200" cap="none" spc="0" normalizeH="0" baseline="0" noProof="0" dirty="0">
                        <a:ln>
                          <a:noFill/>
                        </a:ln>
                        <a:solidFill>
                          <a:prstClr val="black"/>
                        </a:solidFill>
                        <a:effectLst/>
                        <a:uLnTx/>
                        <a:uFillTx/>
                        <a:latin typeface="+mn-lt"/>
                        <a:ea typeface="+mn-ea"/>
                        <a:cs typeface="+mn-cs"/>
                      </a:endParaRPr>
                    </a:p>
                  </a:txBody>
                  <a:tcPr>
                    <a:solidFill>
                      <a:schemeClr val="accent3">
                        <a:lumMod val="60000"/>
                        <a:lumOff val="40000"/>
                      </a:schemeClr>
                    </a:solidFill>
                  </a:tcPr>
                </a:tc>
                <a:tc gridSpan="3" vMerge="1">
                  <a:txBody>
                    <a:bodyPr/>
                    <a:lstStyle/>
                    <a:p>
                      <a:endParaRPr lang="pl-PL" sz="1000" dirty="0"/>
                    </a:p>
                  </a:txBody>
                  <a:tcPr>
                    <a:solidFill>
                      <a:schemeClr val="accent3">
                        <a:lumMod val="60000"/>
                        <a:lumOff val="40000"/>
                      </a:schemeClr>
                    </a:solidFill>
                  </a:tcPr>
                </a:tc>
                <a:tc hMerge="1" vMerge="1">
                  <a:txBody>
                    <a:bodyPr/>
                    <a:lstStyle/>
                    <a:p>
                      <a:r>
                        <a:rPr lang="pl-PL" sz="1000" dirty="0"/>
                        <a:t>-</a:t>
                      </a:r>
                    </a:p>
                  </a:txBody>
                  <a:tcPr>
                    <a:solidFill>
                      <a:schemeClr val="accent3">
                        <a:lumMod val="60000"/>
                        <a:lumOff val="40000"/>
                      </a:schemeClr>
                    </a:solidFill>
                  </a:tcPr>
                </a:tc>
                <a:tc hMerge="1" vMerge="1">
                  <a:txBody>
                    <a:bodyPr/>
                    <a:lstStyle/>
                    <a:p>
                      <a:r>
                        <a:rPr lang="pl-PL" sz="1000" dirty="0"/>
                        <a:t>-</a:t>
                      </a:r>
                    </a:p>
                  </a:txBody>
                  <a:tcPr>
                    <a:solidFill>
                      <a:schemeClr val="accent3">
                        <a:lumMod val="60000"/>
                        <a:lumOff val="40000"/>
                      </a:schemeClr>
                    </a:solidFill>
                  </a:tcPr>
                </a:tc>
                <a:tc>
                  <a:txBody>
                    <a:bodyPr/>
                    <a:lstStyle/>
                    <a:p>
                      <a:pPr algn="ctr"/>
                      <a:r>
                        <a:rPr lang="pl-PL" sz="1000" b="1" dirty="0"/>
                        <a:t>573</a:t>
                      </a:r>
                    </a:p>
                  </a:txBody>
                  <a:tcPr>
                    <a:solidFill>
                      <a:srgbClr val="00B0F0"/>
                    </a:solidFill>
                  </a:tcPr>
                </a:tc>
                <a:tc>
                  <a:txBody>
                    <a:bodyPr/>
                    <a:lstStyle/>
                    <a:p>
                      <a:r>
                        <a:rPr lang="pl-PL" sz="1000" dirty="0"/>
                        <a:t>-</a:t>
                      </a:r>
                    </a:p>
                  </a:txBody>
                  <a:tcPr>
                    <a:solidFill>
                      <a:schemeClr val="accent3">
                        <a:lumMod val="60000"/>
                        <a:lumOff val="40000"/>
                      </a:schemeClr>
                    </a:solidFill>
                  </a:tcPr>
                </a:tc>
                <a:tc>
                  <a:txBody>
                    <a:bodyPr/>
                    <a:lstStyle/>
                    <a:p>
                      <a:r>
                        <a:rPr lang="pl-PL" sz="1000" dirty="0"/>
                        <a:t>-</a:t>
                      </a:r>
                    </a:p>
                  </a:txBody>
                  <a:tcPr>
                    <a:solidFill>
                      <a:schemeClr val="accent3">
                        <a:lumMod val="60000"/>
                        <a:lumOff val="40000"/>
                      </a:schemeClr>
                    </a:solidFill>
                  </a:tcPr>
                </a:tc>
                <a:extLst>
                  <a:ext uri="{0D108BD9-81ED-4DB2-BD59-A6C34878D82A}">
                    <a16:rowId xmlns:a16="http://schemas.microsoft.com/office/drawing/2014/main" val="10019"/>
                  </a:ext>
                </a:extLst>
              </a:tr>
              <a:tr h="2408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000" b="1" i="0" u="none" strike="noStrike" kern="1200" cap="none" spc="0" normalizeH="0" baseline="0" noProof="0" dirty="0">
                          <a:ln>
                            <a:noFill/>
                          </a:ln>
                          <a:solidFill>
                            <a:prstClr val="black"/>
                          </a:solidFill>
                          <a:effectLst/>
                          <a:uLnTx/>
                          <a:uFillTx/>
                          <a:latin typeface="+mn-lt"/>
                          <a:ea typeface="+mn-ea"/>
                          <a:cs typeface="+mn-cs"/>
                        </a:rPr>
                        <a:t>Średnia zmiana  2023r.+/2021r.(zł/ha)</a:t>
                      </a:r>
                    </a:p>
                  </a:txBody>
                  <a:tcPr>
                    <a:solidFill>
                      <a:schemeClr val="accent3">
                        <a:lumMod val="60000"/>
                        <a:lumOff val="40000"/>
                      </a:schemeClr>
                    </a:solidFill>
                  </a:tcPr>
                </a:tc>
                <a:tc>
                  <a:txBody>
                    <a:bodyPr/>
                    <a:lstStyle/>
                    <a:p>
                      <a:endParaRPr lang="pl-PL" sz="1000" dirty="0"/>
                    </a:p>
                  </a:txBody>
                  <a:tcPr>
                    <a:solidFill>
                      <a:schemeClr val="accent3">
                        <a:lumMod val="60000"/>
                        <a:lumOff val="40000"/>
                      </a:schemeClr>
                    </a:solidFill>
                  </a:tcPr>
                </a:tc>
                <a:tc>
                  <a:txBody>
                    <a:bodyPr/>
                    <a:lstStyle/>
                    <a:p>
                      <a:endParaRPr lang="pl-PL" sz="1000" dirty="0"/>
                    </a:p>
                  </a:txBody>
                  <a:tcPr>
                    <a:solidFill>
                      <a:schemeClr val="accent3">
                        <a:lumMod val="60000"/>
                        <a:lumOff val="40000"/>
                      </a:schemeClr>
                    </a:solidFill>
                  </a:tcPr>
                </a:tc>
                <a:tc>
                  <a:txBody>
                    <a:bodyPr/>
                    <a:lstStyle/>
                    <a:p>
                      <a:endParaRPr lang="pl-PL" sz="1000" dirty="0"/>
                    </a:p>
                  </a:txBody>
                  <a:tcPr>
                    <a:solidFill>
                      <a:schemeClr val="accent3">
                        <a:lumMod val="60000"/>
                        <a:lumOff val="40000"/>
                      </a:schemeClr>
                    </a:solidFill>
                  </a:tcPr>
                </a:tc>
                <a:tc>
                  <a:txBody>
                    <a:bodyPr/>
                    <a:lstStyle/>
                    <a:p>
                      <a:pPr algn="ctr"/>
                      <a:endParaRPr lang="pl-PL" sz="1000" b="1" dirty="0"/>
                    </a:p>
                  </a:txBody>
                  <a:tcPr>
                    <a:solidFill>
                      <a:schemeClr val="accent3">
                        <a:lumMod val="60000"/>
                        <a:lumOff val="40000"/>
                      </a:schemeClr>
                    </a:solidFill>
                  </a:tcPr>
                </a:tc>
                <a:tc>
                  <a:txBody>
                    <a:bodyPr/>
                    <a:lstStyle/>
                    <a:p>
                      <a:pPr algn="ctr"/>
                      <a:r>
                        <a:rPr lang="pl-PL" sz="1000" b="1" dirty="0"/>
                        <a:t>413,6</a:t>
                      </a:r>
                    </a:p>
                  </a:txBody>
                  <a:tcPr>
                    <a:solidFill>
                      <a:srgbClr val="FFC000"/>
                    </a:solidFill>
                  </a:tcPr>
                </a:tc>
                <a:tc>
                  <a:txBody>
                    <a:bodyPr/>
                    <a:lstStyle/>
                    <a:p>
                      <a:endParaRPr lang="pl-PL" sz="1000" dirty="0"/>
                    </a:p>
                  </a:txBody>
                  <a:tcPr>
                    <a:solidFill>
                      <a:schemeClr val="accent3">
                        <a:lumMod val="60000"/>
                        <a:lumOff val="40000"/>
                      </a:schemeClr>
                    </a:solidFill>
                  </a:tcPr>
                </a:tc>
                <a:extLst>
                  <a:ext uri="{0D108BD9-81ED-4DB2-BD59-A6C34878D82A}">
                    <a16:rowId xmlns:a16="http://schemas.microsoft.com/office/drawing/2014/main" val="10020"/>
                  </a:ext>
                </a:extLst>
              </a:tr>
            </a:tbl>
          </a:graphicData>
        </a:graphic>
      </p:graphicFrame>
      <p:sp>
        <p:nvSpPr>
          <p:cNvPr id="5" name="pole tekstowe 4"/>
          <p:cNvSpPr txBox="1"/>
          <p:nvPr/>
        </p:nvSpPr>
        <p:spPr>
          <a:xfrm>
            <a:off x="2836" y="-1061"/>
            <a:ext cx="9126799" cy="30777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pl-PL" sz="1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Tabela.Stawki</a:t>
            </a: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płatności do rolnictwa ekologicznego w 2020, 2021(22) i 2023+ w ramach WPR (opracowane w </a:t>
            </a:r>
            <a:r>
              <a:rPr kumimoji="0" lang="pl-PL" sz="1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IERiGŻ</a:t>
            </a:r>
            <a:r>
              <a:rPr kumimoji="0" lang="pl-PL"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-PIB)</a:t>
            </a:r>
          </a:p>
        </p:txBody>
      </p:sp>
      <p:sp>
        <p:nvSpPr>
          <p:cNvPr id="2" name="Prostokąt 1"/>
          <p:cNvSpPr/>
          <p:nvPr/>
        </p:nvSpPr>
        <p:spPr>
          <a:xfrm>
            <a:off x="6557446" y="5365910"/>
            <a:ext cx="1080120" cy="12961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pl-PL"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pole tekstowe 10">
            <a:extLst>
              <a:ext uri="{FF2B5EF4-FFF2-40B4-BE49-F238E27FC236}">
                <a16:creationId xmlns:a16="http://schemas.microsoft.com/office/drawing/2014/main" id="{1514FE16-72B5-41AF-A323-DA118DA0799F}"/>
              </a:ext>
            </a:extLst>
          </p:cNvPr>
          <p:cNvSpPr txBox="1"/>
          <p:nvPr/>
        </p:nvSpPr>
        <p:spPr>
          <a:xfrm>
            <a:off x="4865258" y="6662054"/>
            <a:ext cx="5544616" cy="276999"/>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pl-PL" sz="1200" b="0" i="1" u="none" strike="noStrike" kern="0" cap="none" spc="0" normalizeH="0" baseline="0" noProof="0" dirty="0">
                <a:ln>
                  <a:noFill/>
                </a:ln>
                <a:solidFill>
                  <a:srgbClr val="000000"/>
                </a:solidFill>
                <a:effectLst/>
                <a:uLnTx/>
                <a:uFillTx/>
              </a:rPr>
              <a:t>Źródło; opracowanie własne</a:t>
            </a:r>
          </a:p>
        </p:txBody>
      </p:sp>
    </p:spTree>
    <p:extLst>
      <p:ext uri="{BB962C8B-B14F-4D97-AF65-F5344CB8AC3E}">
        <p14:creationId xmlns:p14="http://schemas.microsoft.com/office/powerpoint/2010/main" val="33775993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D103FFF-36F3-4853-904C-A11FC130B330}"/>
              </a:ext>
            </a:extLst>
          </p:cNvPr>
          <p:cNvSpPr>
            <a:spLocks noGrp="1"/>
          </p:cNvSpPr>
          <p:nvPr>
            <p:ph type="title"/>
          </p:nvPr>
        </p:nvSpPr>
        <p:spPr/>
        <p:txBody>
          <a:bodyPr/>
          <a:lstStyle/>
          <a:p>
            <a:endParaRPr lang="pl-PL" dirty="0"/>
          </a:p>
        </p:txBody>
      </p:sp>
      <p:graphicFrame>
        <p:nvGraphicFramePr>
          <p:cNvPr id="5" name="Symbol zastępczy zawartości 4">
            <a:extLst>
              <a:ext uri="{FF2B5EF4-FFF2-40B4-BE49-F238E27FC236}">
                <a16:creationId xmlns:a16="http://schemas.microsoft.com/office/drawing/2014/main" id="{CFF9F80C-1285-4354-BD48-D94C3225BC26}"/>
              </a:ext>
            </a:extLst>
          </p:cNvPr>
          <p:cNvGraphicFramePr>
            <a:graphicFrameLocks noGrp="1"/>
          </p:cNvGraphicFramePr>
          <p:nvPr>
            <p:ph idx="1"/>
            <p:extLst>
              <p:ext uri="{D42A27DB-BD31-4B8C-83A1-F6EECF244321}">
                <p14:modId xmlns:p14="http://schemas.microsoft.com/office/powerpoint/2010/main" val="2314771683"/>
              </p:ext>
            </p:extLst>
          </p:nvPr>
        </p:nvGraphicFramePr>
        <p:xfrm>
          <a:off x="107504" y="1101364"/>
          <a:ext cx="8784976" cy="5372586"/>
        </p:xfrm>
        <a:graphic>
          <a:graphicData uri="http://schemas.openxmlformats.org/drawingml/2006/table">
            <a:tbl>
              <a:tblPr firstRow="1" firstCol="1" bandRow="1">
                <a:tableStyleId>{5940675A-B579-460E-94D1-54222C63F5DA}</a:tableStyleId>
              </a:tblPr>
              <a:tblGrid>
                <a:gridCol w="3600400">
                  <a:extLst>
                    <a:ext uri="{9D8B030D-6E8A-4147-A177-3AD203B41FA5}">
                      <a16:colId xmlns:a16="http://schemas.microsoft.com/office/drawing/2014/main" val="2766209032"/>
                    </a:ext>
                  </a:extLst>
                </a:gridCol>
                <a:gridCol w="936104">
                  <a:extLst>
                    <a:ext uri="{9D8B030D-6E8A-4147-A177-3AD203B41FA5}">
                      <a16:colId xmlns:a16="http://schemas.microsoft.com/office/drawing/2014/main" val="2448857721"/>
                    </a:ext>
                  </a:extLst>
                </a:gridCol>
                <a:gridCol w="1224136">
                  <a:extLst>
                    <a:ext uri="{9D8B030D-6E8A-4147-A177-3AD203B41FA5}">
                      <a16:colId xmlns:a16="http://schemas.microsoft.com/office/drawing/2014/main" val="1270664073"/>
                    </a:ext>
                  </a:extLst>
                </a:gridCol>
                <a:gridCol w="1512168">
                  <a:extLst>
                    <a:ext uri="{9D8B030D-6E8A-4147-A177-3AD203B41FA5}">
                      <a16:colId xmlns:a16="http://schemas.microsoft.com/office/drawing/2014/main" val="4031003762"/>
                    </a:ext>
                  </a:extLst>
                </a:gridCol>
                <a:gridCol w="1512168">
                  <a:extLst>
                    <a:ext uri="{9D8B030D-6E8A-4147-A177-3AD203B41FA5}">
                      <a16:colId xmlns:a16="http://schemas.microsoft.com/office/drawing/2014/main" val="4189319025"/>
                    </a:ext>
                  </a:extLst>
                </a:gridCol>
              </a:tblGrid>
              <a:tr h="45157">
                <a:tc rowSpan="2">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Wyszczególnienie</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rowSpan="2">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 </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gridSpan="3">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Gminy z udziałem UR ekologicznych w UR ogółem:</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val="465375694"/>
                  </a:ext>
                </a:extLst>
              </a:tr>
              <a:tr h="77267">
                <a:tc vMerge="1">
                  <a:txBody>
                    <a:bodyPr/>
                    <a:lstStyle/>
                    <a:p>
                      <a:endParaRPr lang="pl-PL"/>
                    </a:p>
                  </a:txBody>
                  <a:tcPr/>
                </a:tc>
                <a:tc vMerge="1">
                  <a:txBody>
                    <a:bodyPr/>
                    <a:lstStyle/>
                    <a:p>
                      <a:endParaRPr lang="pl-PL"/>
                    </a:p>
                  </a:txBody>
                  <a:tcPr/>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mniejszym od 25% </a:t>
                      </a:r>
                    </a:p>
                  </a:txBody>
                  <a:tcPr marL="68580" marR="68580" marT="0" marB="0">
                    <a:solidFill>
                      <a:schemeClr val="bg1">
                        <a:lumMod val="85000"/>
                      </a:schemeClr>
                    </a:solidFill>
                  </a:tcPr>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z co najmniej 25%</a:t>
                      </a:r>
                    </a:p>
                  </a:txBody>
                  <a:tcPr marL="68580" marR="68580" marT="0" marB="0">
                    <a:solidFill>
                      <a:schemeClr val="bg1">
                        <a:lumMod val="85000"/>
                      </a:schemeClr>
                    </a:solidFill>
                  </a:tcPr>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bez UR ekologicznych</a:t>
                      </a:r>
                    </a:p>
                  </a:txBody>
                  <a:tcPr marL="68580" marR="68580" marT="0" marB="0">
                    <a:solidFill>
                      <a:schemeClr val="bg1">
                        <a:lumMod val="85000"/>
                      </a:schemeClr>
                    </a:solidFill>
                  </a:tcPr>
                </a:tc>
                <a:extLst>
                  <a:ext uri="{0D108BD9-81ED-4DB2-BD59-A6C34878D82A}">
                    <a16:rowId xmlns:a16="http://schemas.microsoft.com/office/drawing/2014/main" val="4124410690"/>
                  </a:ext>
                </a:extLst>
              </a:tr>
              <a:tr h="174446">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Liczba gmin</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szt.</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1884</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37</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556</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48174188"/>
                  </a:ext>
                </a:extLst>
              </a:tr>
              <a:tr h="343331">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Liczba gospodarstw rolnych</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tys.</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1 099,5</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10,4</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159,6</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42493493"/>
                  </a:ext>
                </a:extLst>
              </a:tr>
              <a:tr h="360040">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Średnia powierz. </a:t>
                      </a:r>
                      <a:r>
                        <a:rPr lang="pl-PL" sz="1800" dirty="0" err="1">
                          <a:solidFill>
                            <a:schemeClr val="tx1"/>
                          </a:solidFill>
                          <a:effectLst/>
                          <a:latin typeface="Times New Roman" panose="02020603050405020304" pitchFamily="18" charset="0"/>
                          <a:cs typeface="Times New Roman" panose="02020603050405020304" pitchFamily="18" charset="0"/>
                        </a:rPr>
                        <a:t>gospod</a:t>
                      </a:r>
                      <a:r>
                        <a:rPr lang="pl-PL" sz="1800" dirty="0">
                          <a:solidFill>
                            <a:schemeClr val="tx1"/>
                          </a:solidFill>
                          <a:effectLst/>
                          <a:latin typeface="Times New Roman" panose="02020603050405020304" pitchFamily="18" charset="0"/>
                          <a:cs typeface="Times New Roman" panose="02020603050405020304" pitchFamily="18" charset="0"/>
                        </a:rPr>
                        <a:t>. rolnego</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ha</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11,0</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24,5</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11,8</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val="2364535082"/>
                  </a:ext>
                </a:extLst>
              </a:tr>
              <a:tr h="356994">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Powierzchnia UR, w tym:</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800" dirty="0" err="1">
                          <a:solidFill>
                            <a:schemeClr val="tx1"/>
                          </a:solidFill>
                          <a:effectLst/>
                          <a:latin typeface="Times New Roman" panose="02020603050405020304" pitchFamily="18" charset="0"/>
                          <a:cs typeface="Times New Roman" panose="02020603050405020304" pitchFamily="18" charset="0"/>
                        </a:rPr>
                        <a:t>tys.ha</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12 087,5</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254,9</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1876,0</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76729956"/>
                  </a:ext>
                </a:extLst>
              </a:tr>
              <a:tr h="174446">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gruntów ornych</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tys.ha</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9 364,5</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190,1</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1 613,9</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66937050"/>
                  </a:ext>
                </a:extLst>
              </a:tr>
              <a:tr h="356994">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trwałych użytków zielonych</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800" dirty="0" err="1">
                          <a:solidFill>
                            <a:schemeClr val="tx1"/>
                          </a:solidFill>
                          <a:effectLst/>
                          <a:latin typeface="Times New Roman" panose="02020603050405020304" pitchFamily="18" charset="0"/>
                          <a:cs typeface="Times New Roman" panose="02020603050405020304" pitchFamily="18" charset="0"/>
                        </a:rPr>
                        <a:t>tys.ha</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2 285,4</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60,3</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226,5</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3680832"/>
                  </a:ext>
                </a:extLst>
              </a:tr>
              <a:tr h="164391">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Udział gruntów ornych w UR</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77,7</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74,6</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86,0</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62361300"/>
                  </a:ext>
                </a:extLst>
              </a:tr>
              <a:tr h="174446">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Udział TUZ w UR</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18,9</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23,7</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12,1</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7670055"/>
                  </a:ext>
                </a:extLst>
              </a:tr>
              <a:tr h="174446">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Pogłowie bydła</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800" dirty="0" err="1">
                          <a:solidFill>
                            <a:schemeClr val="tx1"/>
                          </a:solidFill>
                          <a:effectLst/>
                          <a:latin typeface="Times New Roman" panose="02020603050405020304" pitchFamily="18" charset="0"/>
                          <a:cs typeface="Times New Roman" panose="02020603050405020304" pitchFamily="18" charset="0"/>
                        </a:rPr>
                        <a:t>tys.DJP</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4 057,4</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59,1</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600,7</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48604153"/>
                  </a:ext>
                </a:extLst>
              </a:tr>
              <a:tr h="174446">
                <a:tc>
                  <a:txBody>
                    <a:bodyPr/>
                    <a:lstStyle/>
                    <a:p>
                      <a:pP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Pogłowie kóz </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800" dirty="0" err="1">
                          <a:solidFill>
                            <a:schemeClr val="tx1"/>
                          </a:solidFill>
                          <a:effectLst/>
                          <a:latin typeface="Times New Roman" panose="02020603050405020304" pitchFamily="18" charset="0"/>
                          <a:cs typeface="Times New Roman" panose="02020603050405020304" pitchFamily="18" charset="0"/>
                        </a:rPr>
                        <a:t>tys.DJP</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6,1</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0,0</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1,3</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27363634"/>
                  </a:ext>
                </a:extLst>
              </a:tr>
              <a:tr h="174446">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Pogłowie owiec</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800" dirty="0" err="1">
                          <a:solidFill>
                            <a:schemeClr val="tx1"/>
                          </a:solidFill>
                          <a:effectLst/>
                          <a:latin typeface="Times New Roman" panose="02020603050405020304" pitchFamily="18" charset="0"/>
                          <a:cs typeface="Times New Roman" panose="02020603050405020304" pitchFamily="18" charset="0"/>
                        </a:rPr>
                        <a:t>tys.DJP</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24,5</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1,0</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3,5</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78969038"/>
                  </a:ext>
                </a:extLst>
              </a:tr>
              <a:tr h="163798">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Pogłowie trzody chlewnej</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800" dirty="0" err="1">
                          <a:solidFill>
                            <a:schemeClr val="tx1"/>
                          </a:solidFill>
                          <a:effectLst/>
                          <a:latin typeface="Times New Roman" panose="02020603050405020304" pitchFamily="18" charset="0"/>
                          <a:cs typeface="Times New Roman" panose="02020603050405020304" pitchFamily="18" charset="0"/>
                        </a:rPr>
                        <a:t>tys.DJP</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281305" algn="l"/>
                        </a:tabLst>
                      </a:pPr>
                      <a:r>
                        <a:rPr lang="pl-PL" sz="1800">
                          <a:solidFill>
                            <a:schemeClr val="tx1"/>
                          </a:solidFill>
                          <a:effectLst/>
                          <a:latin typeface="Times New Roman" panose="02020603050405020304" pitchFamily="18" charset="0"/>
                          <a:cs typeface="Times New Roman" panose="02020603050405020304" pitchFamily="18" charset="0"/>
                        </a:rPr>
                        <a:t>1 715,0</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12,5</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384,5</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35211318"/>
                  </a:ext>
                </a:extLst>
              </a:tr>
              <a:tr h="178081">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Obsada zwierząt trawożernych</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DJP/ha</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0,3</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0,2</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0,3</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val="958548348"/>
                  </a:ext>
                </a:extLst>
              </a:tr>
              <a:tr h="356994">
                <a:tc>
                  <a:txBody>
                    <a:bodyPr/>
                    <a:lstStyle/>
                    <a:p>
                      <a:pP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Obsada zwierząt ogółem </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800">
                          <a:solidFill>
                            <a:schemeClr val="tx1"/>
                          </a:solidFill>
                          <a:effectLst/>
                          <a:latin typeface="Times New Roman" panose="02020603050405020304" pitchFamily="18" charset="0"/>
                          <a:cs typeface="Times New Roman" panose="02020603050405020304" pitchFamily="18" charset="0"/>
                        </a:rPr>
                        <a:t>DJP/ha</a:t>
                      </a:r>
                      <a:endParaRPr lang="pl-PL"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0,5</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0,3</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800"/>
                        </a:spcAft>
                      </a:pPr>
                      <a:r>
                        <a:rPr lang="pl-PL" sz="1800" dirty="0">
                          <a:solidFill>
                            <a:schemeClr val="tx1"/>
                          </a:solidFill>
                          <a:effectLst/>
                          <a:latin typeface="Times New Roman" panose="02020603050405020304" pitchFamily="18" charset="0"/>
                          <a:cs typeface="Times New Roman" panose="02020603050405020304" pitchFamily="18" charset="0"/>
                        </a:rPr>
                        <a:t>0,5</a:t>
                      </a:r>
                      <a:endParaRPr lang="pl-PL"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val="3490784679"/>
                  </a:ext>
                </a:extLst>
              </a:tr>
            </a:tbl>
          </a:graphicData>
        </a:graphic>
      </p:graphicFrame>
      <p:sp>
        <p:nvSpPr>
          <p:cNvPr id="6" name="Prostokąt 5">
            <a:extLst>
              <a:ext uri="{FF2B5EF4-FFF2-40B4-BE49-F238E27FC236}">
                <a16:creationId xmlns:a16="http://schemas.microsoft.com/office/drawing/2014/main" id="{D04450F5-361F-4372-A24D-534D8E84C0A3}"/>
              </a:ext>
            </a:extLst>
          </p:cNvPr>
          <p:cNvSpPr/>
          <p:nvPr/>
        </p:nvSpPr>
        <p:spPr>
          <a:xfrm>
            <a:off x="21704" y="124569"/>
            <a:ext cx="9145016" cy="907749"/>
          </a:xfrm>
          <a:prstGeom prst="rect">
            <a:avLst/>
          </a:prstGeom>
        </p:spPr>
        <p:txBody>
          <a:bodyPr wrap="square">
            <a:spAutoFit/>
          </a:bodyPr>
          <a:lstStyle/>
          <a:p>
            <a:pPr marL="0" marR="0" lvl="0" indent="0" algn="just" defTabSz="914400" rtl="0" eaLnBrk="0" fontAlgn="base" latinLnBrk="0" hangingPunct="0">
              <a:lnSpc>
                <a:spcPct val="115000"/>
              </a:lnSpc>
              <a:spcBef>
                <a:spcPct val="0"/>
              </a:spcBef>
              <a:spcAft>
                <a:spcPts val="1200"/>
              </a:spcAft>
              <a:buClrTx/>
              <a:buSzTx/>
              <a:buFontTx/>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Cechy </a:t>
            </a:r>
            <a:r>
              <a:rPr kumimoji="0" lang="pl-PL" sz="240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gmin z różnym udziałem UR z produkcją ekologiczną wspartą w ramach WPR 2014-2020 </a:t>
            </a: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w UR ogółem w Polsce w 2021 r., część I</a:t>
            </a:r>
          </a:p>
        </p:txBody>
      </p:sp>
      <p:sp>
        <p:nvSpPr>
          <p:cNvPr id="7" name="pole tekstowe 10">
            <a:extLst>
              <a:ext uri="{FF2B5EF4-FFF2-40B4-BE49-F238E27FC236}">
                <a16:creationId xmlns:a16="http://schemas.microsoft.com/office/drawing/2014/main" id="{0248725E-7C0B-47BA-83E3-1B18A5E6B107}"/>
              </a:ext>
            </a:extLst>
          </p:cNvPr>
          <p:cNvSpPr txBox="1"/>
          <p:nvPr/>
        </p:nvSpPr>
        <p:spPr>
          <a:xfrm>
            <a:off x="4139952" y="6552356"/>
            <a:ext cx="5544616" cy="276999"/>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pl-PL" sz="1200" b="0" i="1" u="none" strike="noStrike" kern="0" cap="none" spc="0" normalizeH="0" baseline="0" noProof="0" dirty="0">
                <a:ln>
                  <a:noFill/>
                </a:ln>
                <a:solidFill>
                  <a:srgbClr val="000000"/>
                </a:solidFill>
                <a:effectLst/>
                <a:uLnTx/>
                <a:uFillTx/>
              </a:rPr>
              <a:t>Źródło; opracowanie własne na podstawie danych </a:t>
            </a:r>
            <a:r>
              <a:rPr kumimoji="0" lang="pl-PL" sz="1200" b="0" i="1" u="none" strike="noStrike" kern="0" cap="none" spc="0" normalizeH="0" baseline="0" dirty="0">
                <a:ln>
                  <a:noFill/>
                </a:ln>
                <a:solidFill>
                  <a:srgbClr val="000000"/>
                </a:solidFill>
                <a:effectLst/>
                <a:uLnTx/>
                <a:uFillTx/>
              </a:rPr>
              <a:t>ARiMR za 2021 r.</a:t>
            </a:r>
            <a:endParaRPr kumimoji="0" lang="pl-PL" sz="1200" b="0" i="1" u="none" strike="noStrike" kern="0" cap="none" spc="0" normalizeH="0" baseline="0" noProof="0" dirty="0">
              <a:ln>
                <a:noFill/>
              </a:ln>
              <a:solidFill>
                <a:srgbClr val="000000"/>
              </a:solidFill>
              <a:effectLst/>
              <a:uLnTx/>
              <a:uFillTx/>
            </a:endParaRPr>
          </a:p>
        </p:txBody>
      </p:sp>
    </p:spTree>
    <p:extLst>
      <p:ext uri="{BB962C8B-B14F-4D97-AF65-F5344CB8AC3E}">
        <p14:creationId xmlns:p14="http://schemas.microsoft.com/office/powerpoint/2010/main" val="17710837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48ABB2B-355D-468F-827B-5104A7FFDAFA}"/>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448555B7-99B4-45EA-B896-AE4743289413}"/>
              </a:ext>
            </a:extLst>
          </p:cNvPr>
          <p:cNvSpPr>
            <a:spLocks noGrp="1"/>
          </p:cNvSpPr>
          <p:nvPr>
            <p:ph idx="1"/>
          </p:nvPr>
        </p:nvSpPr>
        <p:spPr/>
        <p:txBody>
          <a:bodyPr/>
          <a:lstStyle/>
          <a:p>
            <a:endParaRPr lang="pl-PL"/>
          </a:p>
        </p:txBody>
      </p:sp>
      <p:graphicFrame>
        <p:nvGraphicFramePr>
          <p:cNvPr id="6" name="Symbol zastępczy zawartości 4">
            <a:extLst>
              <a:ext uri="{FF2B5EF4-FFF2-40B4-BE49-F238E27FC236}">
                <a16:creationId xmlns:a16="http://schemas.microsoft.com/office/drawing/2014/main" id="{676A8088-FFDF-4CF1-9FF1-0A0E7EFA1BC3}"/>
              </a:ext>
            </a:extLst>
          </p:cNvPr>
          <p:cNvGraphicFramePr>
            <a:graphicFrameLocks/>
          </p:cNvGraphicFramePr>
          <p:nvPr>
            <p:extLst>
              <p:ext uri="{D42A27DB-BD31-4B8C-83A1-F6EECF244321}">
                <p14:modId xmlns:p14="http://schemas.microsoft.com/office/powerpoint/2010/main" val="2149337159"/>
              </p:ext>
            </p:extLst>
          </p:nvPr>
        </p:nvGraphicFramePr>
        <p:xfrm>
          <a:off x="107504" y="668139"/>
          <a:ext cx="8928992" cy="5738880"/>
        </p:xfrm>
        <a:graphic>
          <a:graphicData uri="http://schemas.openxmlformats.org/drawingml/2006/table">
            <a:tbl>
              <a:tblPr firstRow="1" firstCol="1" bandRow="1">
                <a:tableStyleId>{5940675A-B579-460E-94D1-54222C63F5DA}</a:tableStyleId>
              </a:tblPr>
              <a:tblGrid>
                <a:gridCol w="4104456">
                  <a:extLst>
                    <a:ext uri="{9D8B030D-6E8A-4147-A177-3AD203B41FA5}">
                      <a16:colId xmlns:a16="http://schemas.microsoft.com/office/drawing/2014/main" val="2766209032"/>
                    </a:ext>
                  </a:extLst>
                </a:gridCol>
                <a:gridCol w="720080">
                  <a:extLst>
                    <a:ext uri="{9D8B030D-6E8A-4147-A177-3AD203B41FA5}">
                      <a16:colId xmlns:a16="http://schemas.microsoft.com/office/drawing/2014/main" val="2448857721"/>
                    </a:ext>
                  </a:extLst>
                </a:gridCol>
                <a:gridCol w="1224136">
                  <a:extLst>
                    <a:ext uri="{9D8B030D-6E8A-4147-A177-3AD203B41FA5}">
                      <a16:colId xmlns:a16="http://schemas.microsoft.com/office/drawing/2014/main" val="1270664073"/>
                    </a:ext>
                  </a:extLst>
                </a:gridCol>
                <a:gridCol w="1440160">
                  <a:extLst>
                    <a:ext uri="{9D8B030D-6E8A-4147-A177-3AD203B41FA5}">
                      <a16:colId xmlns:a16="http://schemas.microsoft.com/office/drawing/2014/main" val="4031003762"/>
                    </a:ext>
                  </a:extLst>
                </a:gridCol>
                <a:gridCol w="1440160">
                  <a:extLst>
                    <a:ext uri="{9D8B030D-6E8A-4147-A177-3AD203B41FA5}">
                      <a16:colId xmlns:a16="http://schemas.microsoft.com/office/drawing/2014/main" val="4189319025"/>
                    </a:ext>
                  </a:extLst>
                </a:gridCol>
              </a:tblGrid>
              <a:tr h="378882">
                <a:tc rowSpan="2">
                  <a:txBody>
                    <a:bodyPr/>
                    <a:lstStyle/>
                    <a:p>
                      <a:pP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Wyszczególnienie</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tc rowSpan="2">
                  <a:txBody>
                    <a:bodyPr/>
                    <a:lstStyle/>
                    <a:p>
                      <a:pP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 </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tc gridSpan="3">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Gminy z udziałem UR ekologicznych w UR ogółem:</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val="465375694"/>
                  </a:ext>
                </a:extLst>
              </a:tr>
              <a:tr h="77267">
                <a:tc vMerge="1">
                  <a:txBody>
                    <a:bodyPr/>
                    <a:lstStyle/>
                    <a:p>
                      <a:endParaRPr lang="pl-PL"/>
                    </a:p>
                  </a:txBody>
                  <a:tcPr/>
                </a:tc>
                <a:tc vMerge="1">
                  <a:txBody>
                    <a:bodyPr/>
                    <a:lstStyle/>
                    <a:p>
                      <a:endParaRPr lang="pl-PL"/>
                    </a:p>
                  </a:txBody>
                  <a:tcPr/>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mniejszym od 25% </a:t>
                      </a:r>
                    </a:p>
                  </a:txBody>
                  <a:tcPr marL="68580" marR="68580" marT="0" marB="0">
                    <a:solidFill>
                      <a:schemeClr val="bg1">
                        <a:lumMod val="75000"/>
                      </a:schemeClr>
                    </a:solidFill>
                  </a:tcPr>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z co najmniej 25%</a:t>
                      </a:r>
                    </a:p>
                  </a:txBody>
                  <a:tcPr marL="68580" marR="68580" marT="0" marB="0">
                    <a:solidFill>
                      <a:schemeClr val="bg1">
                        <a:lumMod val="75000"/>
                      </a:schemeClr>
                    </a:solidFill>
                  </a:tcPr>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bez UR ekologicznych</a:t>
                      </a:r>
                    </a:p>
                  </a:txBody>
                  <a:tcPr marL="68580" marR="68580" marT="0" marB="0">
                    <a:solidFill>
                      <a:schemeClr val="bg1">
                        <a:lumMod val="75000"/>
                      </a:schemeClr>
                    </a:solidFill>
                  </a:tcPr>
                </a:tc>
                <a:extLst>
                  <a:ext uri="{0D108BD9-81ED-4DB2-BD59-A6C34878D82A}">
                    <a16:rowId xmlns:a16="http://schemas.microsoft.com/office/drawing/2014/main" val="4124410690"/>
                  </a:ext>
                </a:extLst>
              </a:tr>
              <a:tr h="174446">
                <a:tc>
                  <a:txBody>
                    <a:bodyPr/>
                    <a:lstStyle/>
                    <a:p>
                      <a:pP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Liczba gospodarstw ekologicznych</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Tys.</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15,4</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a:solidFill>
                            <a:schemeClr val="tx1"/>
                          </a:solidFill>
                          <a:effectLst/>
                          <a:latin typeface="Times New Roman" panose="02020603050405020304" pitchFamily="18" charset="0"/>
                          <a:cs typeface="Times New Roman" panose="02020603050405020304" pitchFamily="18" charset="0"/>
                        </a:rPr>
                        <a:t>2,4</a:t>
                      </a:r>
                      <a:endParaRPr lang="pl-PL"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a:solidFill>
                            <a:schemeClr val="tx1"/>
                          </a:solidFill>
                          <a:effectLst/>
                          <a:latin typeface="Times New Roman" panose="02020603050405020304" pitchFamily="18" charset="0"/>
                          <a:cs typeface="Times New Roman" panose="02020603050405020304" pitchFamily="18" charset="0"/>
                        </a:rPr>
                        <a:t>0,0</a:t>
                      </a:r>
                      <a:endParaRPr lang="pl-PL"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48174188"/>
                  </a:ext>
                </a:extLst>
              </a:tr>
              <a:tr h="356994">
                <a:tc>
                  <a:txBody>
                    <a:bodyPr/>
                    <a:lstStyle/>
                    <a:p>
                      <a:pP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Udział gospodarstw ekologicznych z produkcją zwierzęcą</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40,2</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a:solidFill>
                            <a:schemeClr val="tx1"/>
                          </a:solidFill>
                          <a:effectLst/>
                          <a:latin typeface="Times New Roman" panose="02020603050405020304" pitchFamily="18" charset="0"/>
                          <a:cs typeface="Times New Roman" panose="02020603050405020304" pitchFamily="18" charset="0"/>
                        </a:rPr>
                        <a:t>43,7</a:t>
                      </a:r>
                      <a:endParaRPr lang="pl-PL"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a:solidFill>
                            <a:schemeClr val="tx1"/>
                          </a:solidFill>
                          <a:effectLst/>
                          <a:latin typeface="Times New Roman" panose="02020603050405020304" pitchFamily="18" charset="0"/>
                          <a:cs typeface="Times New Roman" panose="02020603050405020304" pitchFamily="18" charset="0"/>
                        </a:rPr>
                        <a:t>0,0</a:t>
                      </a:r>
                      <a:endParaRPr lang="pl-PL"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42493493"/>
                  </a:ext>
                </a:extLst>
              </a:tr>
              <a:tr h="469831">
                <a:tc>
                  <a:txBody>
                    <a:bodyPr/>
                    <a:lstStyle/>
                    <a:p>
                      <a:pP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Obsada zwierząt w gospodarstwach ekologicznych ogółem</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DJP/ha</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a:solidFill>
                            <a:schemeClr val="tx1"/>
                          </a:solidFill>
                          <a:effectLst/>
                          <a:latin typeface="Times New Roman" panose="02020603050405020304" pitchFamily="18" charset="0"/>
                          <a:cs typeface="Times New Roman" panose="02020603050405020304" pitchFamily="18" charset="0"/>
                        </a:rPr>
                        <a:t>0,3</a:t>
                      </a:r>
                      <a:endParaRPr lang="pl-PL"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0,2</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a:solidFill>
                            <a:schemeClr val="tx1"/>
                          </a:solidFill>
                          <a:effectLst/>
                          <a:latin typeface="Times New Roman" panose="02020603050405020304" pitchFamily="18" charset="0"/>
                          <a:cs typeface="Times New Roman" panose="02020603050405020304" pitchFamily="18" charset="0"/>
                        </a:rPr>
                        <a:t>0,0</a:t>
                      </a:r>
                      <a:endParaRPr lang="pl-PL"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64535082"/>
                  </a:ext>
                </a:extLst>
              </a:tr>
              <a:tr h="356994">
                <a:tc>
                  <a:txBody>
                    <a:bodyPr/>
                    <a:lstStyle/>
                    <a:p>
                      <a:pP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Obsada zwierząt w gospodarstwach ekologicznych z produkcją zwierzęcą</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DJP/ha</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0,7</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0,6</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0,0</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76729956"/>
                  </a:ext>
                </a:extLst>
              </a:tr>
              <a:tr h="330947">
                <a:tc>
                  <a:txBody>
                    <a:bodyPr/>
                    <a:lstStyle/>
                    <a:p>
                      <a:pP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Średnia powierzchnia UR gospodarstwa ekologicznego</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ha</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37,1</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47,2</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0,0</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66937050"/>
                  </a:ext>
                </a:extLst>
              </a:tr>
              <a:tr h="330946">
                <a:tc>
                  <a:txBody>
                    <a:bodyPr/>
                    <a:lstStyle/>
                    <a:p>
                      <a:r>
                        <a:rPr lang="pl-PL" sz="1600" dirty="0">
                          <a:solidFill>
                            <a:schemeClr val="tx1"/>
                          </a:solidFill>
                          <a:latin typeface="Times New Roman" panose="02020603050405020304" pitchFamily="18" charset="0"/>
                          <a:cs typeface="Times New Roman" panose="02020603050405020304" pitchFamily="18" charset="0"/>
                        </a:rPr>
                        <a:t>Udział gospodarstw </a:t>
                      </a:r>
                      <a:r>
                        <a:rPr lang="pl-PL" sz="1600" b="1" dirty="0">
                          <a:solidFill>
                            <a:schemeClr val="tx1"/>
                          </a:solidFill>
                          <a:latin typeface="Times New Roman" panose="02020603050405020304" pitchFamily="18" charset="0"/>
                          <a:cs typeface="Times New Roman" panose="02020603050405020304" pitchFamily="18" charset="0"/>
                        </a:rPr>
                        <a:t>w pełni </a:t>
                      </a:r>
                      <a:r>
                        <a:rPr lang="pl-PL" sz="1600" dirty="0">
                          <a:solidFill>
                            <a:schemeClr val="tx1"/>
                          </a:solidFill>
                          <a:latin typeface="Times New Roman" panose="02020603050405020304" pitchFamily="18" charset="0"/>
                          <a:cs typeface="Times New Roman" panose="02020603050405020304" pitchFamily="18" charset="0"/>
                        </a:rPr>
                        <a:t>z produkcją  ekologiczną  w gospodarstwach z produkcją ekologiczną ogółem</a:t>
                      </a: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34,2</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38,3</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0,0</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58155493"/>
                  </a:ext>
                </a:extLst>
              </a:tr>
              <a:tr h="200645">
                <a:tc>
                  <a:txBody>
                    <a:bodyPr/>
                    <a:lstStyle/>
                    <a:p>
                      <a:pP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Powierzchnia UR ekologicznych, w tym</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err="1">
                          <a:solidFill>
                            <a:schemeClr val="tx1"/>
                          </a:solidFill>
                          <a:effectLst/>
                          <a:latin typeface="Times New Roman" panose="02020603050405020304" pitchFamily="18" charset="0"/>
                          <a:cs typeface="Times New Roman" panose="02020603050405020304" pitchFamily="18" charset="0"/>
                        </a:rPr>
                        <a:t>tys.ha</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345,9</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84,5</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0,0</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3680832"/>
                  </a:ext>
                </a:extLst>
              </a:tr>
              <a:tr h="131683">
                <a:tc>
                  <a:txBody>
                    <a:bodyPr/>
                    <a:lstStyle/>
                    <a:p>
                      <a:pP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gruntów ornych</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err="1">
                          <a:solidFill>
                            <a:schemeClr val="tx1"/>
                          </a:solidFill>
                          <a:effectLst/>
                          <a:latin typeface="Times New Roman" panose="02020603050405020304" pitchFamily="18" charset="0"/>
                          <a:cs typeface="Times New Roman" panose="02020603050405020304" pitchFamily="18" charset="0"/>
                        </a:rPr>
                        <a:t>tys.ha</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305,3</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80,3</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0,0</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62361300"/>
                  </a:ext>
                </a:extLst>
              </a:tr>
              <a:tr h="174446">
                <a:tc>
                  <a:txBody>
                    <a:bodyPr/>
                    <a:lstStyle/>
                    <a:p>
                      <a:pP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trwałych użytków zielonych</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err="1">
                          <a:solidFill>
                            <a:schemeClr val="tx1"/>
                          </a:solidFill>
                          <a:effectLst/>
                          <a:latin typeface="Times New Roman" panose="02020603050405020304" pitchFamily="18" charset="0"/>
                          <a:cs typeface="Times New Roman" panose="02020603050405020304" pitchFamily="18" charset="0"/>
                        </a:rPr>
                        <a:t>tys.ha</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a:solidFill>
                            <a:schemeClr val="tx1"/>
                          </a:solidFill>
                          <a:effectLst/>
                          <a:latin typeface="Times New Roman" panose="02020603050405020304" pitchFamily="18" charset="0"/>
                          <a:cs typeface="Times New Roman" panose="02020603050405020304" pitchFamily="18" charset="0"/>
                        </a:rPr>
                        <a:t>31,7</a:t>
                      </a:r>
                      <a:endParaRPr lang="pl-PL"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4,0</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0,0</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7670055"/>
                  </a:ext>
                </a:extLst>
              </a:tr>
              <a:tr h="174446">
                <a:tc>
                  <a:txBody>
                    <a:bodyPr/>
                    <a:lstStyle/>
                    <a:p>
                      <a:pP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Udział użytków rolnych z produkcją ekologiczną w UR</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2,9</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33,1</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0,0</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27363634"/>
                  </a:ext>
                </a:extLst>
              </a:tr>
              <a:tr h="174446">
                <a:tc>
                  <a:txBody>
                    <a:bodyPr/>
                    <a:lstStyle/>
                    <a:p>
                      <a:pP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Udział UR ekologicznych w UR ekologicznych ogółem</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 %</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80,4</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19,6</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0,0</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val="1278969038"/>
                  </a:ext>
                </a:extLst>
              </a:tr>
            </a:tbl>
          </a:graphicData>
        </a:graphic>
      </p:graphicFrame>
      <p:sp>
        <p:nvSpPr>
          <p:cNvPr id="7" name="pole tekstowe 10">
            <a:extLst>
              <a:ext uri="{FF2B5EF4-FFF2-40B4-BE49-F238E27FC236}">
                <a16:creationId xmlns:a16="http://schemas.microsoft.com/office/drawing/2014/main" id="{3CA35468-6E5F-43E7-B8D8-80753DBB3EE0}"/>
              </a:ext>
            </a:extLst>
          </p:cNvPr>
          <p:cNvSpPr txBox="1"/>
          <p:nvPr/>
        </p:nvSpPr>
        <p:spPr>
          <a:xfrm>
            <a:off x="4572000" y="6495844"/>
            <a:ext cx="5544616" cy="276999"/>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pl-PL" sz="1200" b="0" i="1" u="none" strike="noStrike" kern="0" cap="none" spc="0" normalizeH="0" baseline="0" noProof="0" dirty="0">
                <a:ln>
                  <a:noFill/>
                </a:ln>
                <a:solidFill>
                  <a:srgbClr val="000000"/>
                </a:solidFill>
                <a:effectLst/>
                <a:uLnTx/>
                <a:uFillTx/>
              </a:rPr>
              <a:t>Źródło; opracowanie własne na podstawie danych </a:t>
            </a:r>
            <a:r>
              <a:rPr kumimoji="0" lang="pl-PL" sz="1200" b="0" i="1" u="none" strike="noStrike" kern="0" cap="none" spc="0" normalizeH="0" baseline="0" dirty="0">
                <a:ln>
                  <a:noFill/>
                </a:ln>
                <a:solidFill>
                  <a:srgbClr val="000000"/>
                </a:solidFill>
                <a:effectLst/>
                <a:uLnTx/>
                <a:uFillTx/>
              </a:rPr>
              <a:t>ARiMR za 2021 r.</a:t>
            </a:r>
            <a:endParaRPr kumimoji="0" lang="pl-PL" sz="1200" b="0" i="1" u="none" strike="noStrike" kern="0" cap="none" spc="0" normalizeH="0" baseline="0" noProof="0" dirty="0">
              <a:ln>
                <a:noFill/>
              </a:ln>
              <a:solidFill>
                <a:srgbClr val="000000"/>
              </a:solidFill>
              <a:effectLst/>
              <a:uLnTx/>
              <a:uFillTx/>
            </a:endParaRPr>
          </a:p>
        </p:txBody>
      </p:sp>
      <p:sp>
        <p:nvSpPr>
          <p:cNvPr id="8" name="Prostokąt 7">
            <a:extLst>
              <a:ext uri="{FF2B5EF4-FFF2-40B4-BE49-F238E27FC236}">
                <a16:creationId xmlns:a16="http://schemas.microsoft.com/office/drawing/2014/main" id="{D4DDE123-789B-4B85-A385-3604571EC0C2}"/>
              </a:ext>
            </a:extLst>
          </p:cNvPr>
          <p:cNvSpPr/>
          <p:nvPr/>
        </p:nvSpPr>
        <p:spPr>
          <a:xfrm>
            <a:off x="0" y="-175912"/>
            <a:ext cx="9145016" cy="907749"/>
          </a:xfrm>
          <a:prstGeom prst="rect">
            <a:avLst/>
          </a:prstGeom>
        </p:spPr>
        <p:txBody>
          <a:bodyPr wrap="square">
            <a:spAutoFit/>
          </a:bodyPr>
          <a:lstStyle/>
          <a:p>
            <a:pPr marL="0" marR="0" lvl="0" indent="0" algn="just" defTabSz="914400" rtl="0" eaLnBrk="0" fontAlgn="base" latinLnBrk="0" hangingPunct="0">
              <a:lnSpc>
                <a:spcPct val="115000"/>
              </a:lnSpc>
              <a:spcBef>
                <a:spcPct val="0"/>
              </a:spcBef>
              <a:spcAft>
                <a:spcPts val="1200"/>
              </a:spcAft>
              <a:buClrTx/>
              <a:buSzTx/>
              <a:buFontTx/>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Cechy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gmin z różnym udziałem UR z produkcją ekologiczną wspartą w ramach WPR 2014-2020</a:t>
            </a: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 w UR ogółem w Polsce w 2021 r., część II</a:t>
            </a:r>
          </a:p>
        </p:txBody>
      </p:sp>
    </p:spTree>
    <p:extLst>
      <p:ext uri="{BB962C8B-B14F-4D97-AF65-F5344CB8AC3E}">
        <p14:creationId xmlns:p14="http://schemas.microsoft.com/office/powerpoint/2010/main" val="31220881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FAE3B98-E0F2-41D3-A25C-915DC5E690A5}"/>
              </a:ext>
            </a:extLst>
          </p:cNvPr>
          <p:cNvSpPr>
            <a:spLocks noGrp="1"/>
          </p:cNvSpPr>
          <p:nvPr>
            <p:ph type="title"/>
          </p:nvPr>
        </p:nvSpPr>
        <p:spPr/>
        <p:txBody>
          <a:bodyPr/>
          <a:lstStyle/>
          <a:p>
            <a:endParaRPr lang="pl-PL"/>
          </a:p>
        </p:txBody>
      </p:sp>
      <p:sp>
        <p:nvSpPr>
          <p:cNvPr id="4" name="pole tekstowe 10">
            <a:extLst>
              <a:ext uri="{FF2B5EF4-FFF2-40B4-BE49-F238E27FC236}">
                <a16:creationId xmlns:a16="http://schemas.microsoft.com/office/drawing/2014/main" id="{19804DDA-E73F-4A82-AFF1-4454E0615D9F}"/>
              </a:ext>
            </a:extLst>
          </p:cNvPr>
          <p:cNvSpPr txBox="1"/>
          <p:nvPr/>
        </p:nvSpPr>
        <p:spPr>
          <a:xfrm>
            <a:off x="3599384" y="6596242"/>
            <a:ext cx="5544616" cy="276999"/>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pl-PL" sz="1200" b="0" i="1" u="none" strike="noStrike" kern="0" cap="none" spc="0" normalizeH="0" baseline="0" noProof="0" dirty="0">
                <a:ln>
                  <a:noFill/>
                </a:ln>
                <a:solidFill>
                  <a:srgbClr val="000000"/>
                </a:solidFill>
                <a:effectLst/>
                <a:uLnTx/>
                <a:uFillTx/>
              </a:rPr>
              <a:t>Źródło; opracowanie własne na podstawie danych </a:t>
            </a:r>
            <a:r>
              <a:rPr kumimoji="0" lang="pl-PL" sz="1200" b="0" i="1" u="none" strike="noStrike" kern="0" cap="none" spc="0" normalizeH="0" baseline="0" dirty="0">
                <a:ln>
                  <a:noFill/>
                </a:ln>
                <a:solidFill>
                  <a:srgbClr val="000000"/>
                </a:solidFill>
                <a:effectLst/>
                <a:uLnTx/>
                <a:uFillTx/>
              </a:rPr>
              <a:t>ARiMR za 2021 r.</a:t>
            </a:r>
            <a:endParaRPr kumimoji="0" lang="pl-PL" sz="1200" b="0" i="1" u="none" strike="noStrike" kern="0" cap="none" spc="0" normalizeH="0" baseline="0" noProof="0" dirty="0">
              <a:ln>
                <a:noFill/>
              </a:ln>
              <a:solidFill>
                <a:srgbClr val="000000"/>
              </a:solidFill>
              <a:effectLst/>
              <a:uLnTx/>
              <a:uFillTx/>
            </a:endParaRPr>
          </a:p>
        </p:txBody>
      </p:sp>
      <p:graphicFrame>
        <p:nvGraphicFramePr>
          <p:cNvPr id="5" name="Symbol zastępczy zawartości 4">
            <a:extLst>
              <a:ext uri="{FF2B5EF4-FFF2-40B4-BE49-F238E27FC236}">
                <a16:creationId xmlns:a16="http://schemas.microsoft.com/office/drawing/2014/main" id="{602B8D22-40FD-40BD-BEF8-947BBE8C4891}"/>
              </a:ext>
            </a:extLst>
          </p:cNvPr>
          <p:cNvGraphicFramePr>
            <a:graphicFrameLocks/>
          </p:cNvGraphicFramePr>
          <p:nvPr>
            <p:extLst>
              <p:ext uri="{D42A27DB-BD31-4B8C-83A1-F6EECF244321}">
                <p14:modId xmlns:p14="http://schemas.microsoft.com/office/powerpoint/2010/main" val="16978409"/>
              </p:ext>
            </p:extLst>
          </p:nvPr>
        </p:nvGraphicFramePr>
        <p:xfrm>
          <a:off x="86681" y="1600200"/>
          <a:ext cx="8928992" cy="4196501"/>
        </p:xfrm>
        <a:graphic>
          <a:graphicData uri="http://schemas.openxmlformats.org/drawingml/2006/table">
            <a:tbl>
              <a:tblPr firstRow="1" firstCol="1" bandRow="1">
                <a:tableStyleId>{5940675A-B579-460E-94D1-54222C63F5DA}</a:tableStyleId>
              </a:tblPr>
              <a:tblGrid>
                <a:gridCol w="3312368">
                  <a:extLst>
                    <a:ext uri="{9D8B030D-6E8A-4147-A177-3AD203B41FA5}">
                      <a16:colId xmlns:a16="http://schemas.microsoft.com/office/drawing/2014/main" val="2766209032"/>
                    </a:ext>
                  </a:extLst>
                </a:gridCol>
                <a:gridCol w="504056">
                  <a:extLst>
                    <a:ext uri="{9D8B030D-6E8A-4147-A177-3AD203B41FA5}">
                      <a16:colId xmlns:a16="http://schemas.microsoft.com/office/drawing/2014/main" val="2448857721"/>
                    </a:ext>
                  </a:extLst>
                </a:gridCol>
                <a:gridCol w="1800200">
                  <a:extLst>
                    <a:ext uri="{9D8B030D-6E8A-4147-A177-3AD203B41FA5}">
                      <a16:colId xmlns:a16="http://schemas.microsoft.com/office/drawing/2014/main" val="1270664073"/>
                    </a:ext>
                  </a:extLst>
                </a:gridCol>
                <a:gridCol w="1800200">
                  <a:extLst>
                    <a:ext uri="{9D8B030D-6E8A-4147-A177-3AD203B41FA5}">
                      <a16:colId xmlns:a16="http://schemas.microsoft.com/office/drawing/2014/main" val="4031003762"/>
                    </a:ext>
                  </a:extLst>
                </a:gridCol>
                <a:gridCol w="1512168">
                  <a:extLst>
                    <a:ext uri="{9D8B030D-6E8A-4147-A177-3AD203B41FA5}">
                      <a16:colId xmlns:a16="http://schemas.microsoft.com/office/drawing/2014/main" val="4189319025"/>
                    </a:ext>
                  </a:extLst>
                </a:gridCol>
              </a:tblGrid>
              <a:tr h="234866">
                <a:tc rowSpan="2">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Wyszczególnienie</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4">
                        <a:lumMod val="40000"/>
                        <a:lumOff val="60000"/>
                      </a:schemeClr>
                    </a:solidFill>
                  </a:tcPr>
                </a:tc>
                <a:tc rowSpan="2">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 </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4">
                        <a:lumMod val="40000"/>
                        <a:lumOff val="60000"/>
                      </a:schemeClr>
                    </a:solidFill>
                  </a:tcPr>
                </a:tc>
                <a:tc gridSpan="3">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Gminy z udziałem UR ekologicznych w UR ogółem:</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4">
                        <a:lumMod val="40000"/>
                        <a:lumOff val="60000"/>
                      </a:schemeClr>
                    </a:solidFill>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val="465375694"/>
                  </a:ext>
                </a:extLst>
              </a:tr>
              <a:tr h="77267">
                <a:tc vMerge="1">
                  <a:txBody>
                    <a:bodyPr/>
                    <a:lstStyle/>
                    <a:p>
                      <a:endParaRPr lang="pl-PL"/>
                    </a:p>
                  </a:txBody>
                  <a:tcPr/>
                </a:tc>
                <a:tc vMerge="1">
                  <a:txBody>
                    <a:bodyPr/>
                    <a:lstStyle/>
                    <a:p>
                      <a:endParaRPr lang="pl-PL"/>
                    </a:p>
                  </a:txBody>
                  <a:tcPr/>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mniejszym od 25% </a:t>
                      </a:r>
                    </a:p>
                  </a:txBody>
                  <a:tcPr marL="68580" marR="68580" marT="0" marB="0">
                    <a:solidFill>
                      <a:schemeClr val="accent4">
                        <a:lumMod val="40000"/>
                        <a:lumOff val="60000"/>
                      </a:schemeClr>
                    </a:solidFill>
                  </a:tcPr>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z co najmniej 25%</a:t>
                      </a:r>
                    </a:p>
                  </a:txBody>
                  <a:tcPr marL="68580" marR="68580" marT="0" marB="0">
                    <a:solidFill>
                      <a:schemeClr val="accent4">
                        <a:lumMod val="40000"/>
                        <a:lumOff val="60000"/>
                      </a:schemeClr>
                    </a:solidFill>
                  </a:tcPr>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bez UR ekologicznych</a:t>
                      </a:r>
                    </a:p>
                  </a:txBody>
                  <a:tcPr marL="68580" marR="68580" marT="0" marB="0">
                    <a:solidFill>
                      <a:schemeClr val="accent4">
                        <a:lumMod val="40000"/>
                        <a:lumOff val="60000"/>
                      </a:schemeClr>
                    </a:solidFill>
                  </a:tcPr>
                </a:tc>
                <a:extLst>
                  <a:ext uri="{0D108BD9-81ED-4DB2-BD59-A6C34878D82A}">
                    <a16:rowId xmlns:a16="http://schemas.microsoft.com/office/drawing/2014/main" val="4124410690"/>
                  </a:ext>
                </a:extLst>
              </a:tr>
              <a:tr h="174446">
                <a:tc>
                  <a:txBody>
                    <a:bodyPr/>
                    <a:lstStyle/>
                    <a:p>
                      <a:pPr algn="l">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Udział obszarów Natura 2000 w powierzchni ogółem </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a:solidFill>
                            <a:schemeClr val="tx1"/>
                          </a:solidFill>
                          <a:effectLst/>
                          <a:latin typeface="Times New Roman" panose="02020603050405020304" pitchFamily="18" charset="0"/>
                          <a:cs typeface="Times New Roman" panose="02020603050405020304" pitchFamily="18" charset="0"/>
                        </a:rPr>
                        <a:t>%</a:t>
                      </a:r>
                      <a:endParaRPr lang="pl-PL"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23,7</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36,5</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800"/>
                        </a:spcAft>
                      </a:pPr>
                      <a:r>
                        <a:rPr lang="pl-PL" sz="1400">
                          <a:solidFill>
                            <a:schemeClr val="tx1"/>
                          </a:solidFill>
                          <a:effectLst/>
                          <a:latin typeface="Times New Roman" panose="02020603050405020304" pitchFamily="18" charset="0"/>
                          <a:cs typeface="Times New Roman" panose="02020603050405020304" pitchFamily="18" charset="0"/>
                        </a:rPr>
                        <a:t>17,5</a:t>
                      </a:r>
                      <a:endParaRPr lang="pl-PL"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val="2348174188"/>
                  </a:ext>
                </a:extLst>
              </a:tr>
              <a:tr h="0">
                <a:tc>
                  <a:txBody>
                    <a:bodyPr/>
                    <a:lstStyle/>
                    <a:p>
                      <a:pPr algn="l">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WWRPP</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a:solidFill>
                            <a:schemeClr val="tx1"/>
                          </a:solidFill>
                          <a:effectLst/>
                          <a:latin typeface="Times New Roman" panose="02020603050405020304" pitchFamily="18" charset="0"/>
                          <a:cs typeface="Times New Roman" panose="02020603050405020304" pitchFamily="18" charset="0"/>
                        </a:rPr>
                        <a:t>Pkt.</a:t>
                      </a:r>
                      <a:endParaRPr lang="pl-PL"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65,0</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56,3</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800"/>
                        </a:spcAft>
                      </a:pPr>
                      <a:r>
                        <a:rPr lang="pl-PL" sz="1400">
                          <a:solidFill>
                            <a:schemeClr val="tx1"/>
                          </a:solidFill>
                          <a:effectLst/>
                          <a:latin typeface="Times New Roman" panose="02020603050405020304" pitchFamily="18" charset="0"/>
                          <a:cs typeface="Times New Roman" panose="02020603050405020304" pitchFamily="18" charset="0"/>
                        </a:rPr>
                        <a:t>66,0</a:t>
                      </a:r>
                      <a:endParaRPr lang="pl-PL"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val="1107111645"/>
                  </a:ext>
                </a:extLst>
              </a:tr>
              <a:tr h="174446">
                <a:tc>
                  <a:txBody>
                    <a:bodyPr/>
                    <a:lstStyle/>
                    <a:p>
                      <a:pPr algn="l">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Udział UR ONW z ograniczeniami naturalnymi i specyficzne strefa I w UR ogółem</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 %</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a:solidFill>
                            <a:schemeClr val="tx1"/>
                          </a:solidFill>
                          <a:effectLst/>
                          <a:latin typeface="Times New Roman" panose="02020603050405020304" pitchFamily="18" charset="0"/>
                          <a:cs typeface="Times New Roman" panose="02020603050405020304" pitchFamily="18" charset="0"/>
                        </a:rPr>
                        <a:t>54,3</a:t>
                      </a:r>
                      <a:endParaRPr lang="pl-PL"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83,1</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47,1</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val="648220152"/>
                  </a:ext>
                </a:extLst>
              </a:tr>
              <a:tr h="174446">
                <a:tc>
                  <a:txBody>
                    <a:bodyPr/>
                    <a:lstStyle/>
                    <a:p>
                      <a:pPr algn="l">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Udział  IUR ONW specyficzne strefa II i górskie w UR ogółem</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 %</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7,3</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8,1</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9,3</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val="4275460530"/>
                  </a:ext>
                </a:extLst>
              </a:tr>
              <a:tr h="174446">
                <a:tc>
                  <a:txBody>
                    <a:bodyPr/>
                    <a:lstStyle/>
                    <a:p>
                      <a:pPr algn="l">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Udział UR poza ONW</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 %</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38,4</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a:solidFill>
                            <a:schemeClr val="tx1"/>
                          </a:solidFill>
                          <a:effectLst/>
                          <a:latin typeface="Times New Roman" panose="02020603050405020304" pitchFamily="18" charset="0"/>
                          <a:cs typeface="Times New Roman" panose="02020603050405020304" pitchFamily="18" charset="0"/>
                        </a:rPr>
                        <a:t>8,8</a:t>
                      </a:r>
                      <a:endParaRPr lang="pl-PL"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a:solidFill>
                            <a:schemeClr val="tx1"/>
                          </a:solidFill>
                          <a:effectLst/>
                          <a:latin typeface="Times New Roman" panose="02020603050405020304" pitchFamily="18" charset="0"/>
                          <a:cs typeface="Times New Roman" panose="02020603050405020304" pitchFamily="18" charset="0"/>
                        </a:rPr>
                        <a:t>43,6</a:t>
                      </a:r>
                      <a:endParaRPr lang="pl-PL"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24889099"/>
                  </a:ext>
                </a:extLst>
              </a:tr>
              <a:tr h="356994">
                <a:tc>
                  <a:txBody>
                    <a:bodyPr/>
                    <a:lstStyle/>
                    <a:p>
                      <a:pPr algn="l">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Udział lasów w powierzchni ogółem</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a:solidFill>
                            <a:schemeClr val="tx1"/>
                          </a:solidFill>
                          <a:effectLst/>
                          <a:latin typeface="Times New Roman" panose="02020603050405020304" pitchFamily="18" charset="0"/>
                          <a:cs typeface="Times New Roman" panose="02020603050405020304" pitchFamily="18" charset="0"/>
                        </a:rPr>
                        <a:t>%</a:t>
                      </a:r>
                      <a:endParaRPr lang="pl-PL"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31,0</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46,7</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a:solidFill>
                            <a:schemeClr val="tx1"/>
                          </a:solidFill>
                          <a:effectLst/>
                          <a:latin typeface="Times New Roman" panose="02020603050405020304" pitchFamily="18" charset="0"/>
                          <a:cs typeface="Times New Roman" panose="02020603050405020304" pitchFamily="18" charset="0"/>
                        </a:rPr>
                        <a:t>28,0</a:t>
                      </a:r>
                      <a:endParaRPr lang="pl-PL"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42493493"/>
                  </a:ext>
                </a:extLst>
              </a:tr>
              <a:tr h="198880">
                <a:tc>
                  <a:txBody>
                    <a:bodyPr/>
                    <a:lstStyle/>
                    <a:p>
                      <a:pPr algn="l">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Udział powierzchni zbiorników wodnych w powierzchni ogółem</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a:solidFill>
                            <a:schemeClr val="tx1"/>
                          </a:solidFill>
                          <a:effectLst/>
                          <a:latin typeface="Times New Roman" panose="02020603050405020304" pitchFamily="18" charset="0"/>
                          <a:cs typeface="Times New Roman" panose="02020603050405020304" pitchFamily="18" charset="0"/>
                        </a:rPr>
                        <a:t>%</a:t>
                      </a:r>
                      <a:endParaRPr lang="pl-PL"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2,3</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9,8</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a:solidFill>
                            <a:schemeClr val="tx1"/>
                          </a:solidFill>
                          <a:effectLst/>
                          <a:latin typeface="Times New Roman" panose="02020603050405020304" pitchFamily="18" charset="0"/>
                          <a:cs typeface="Times New Roman" panose="02020603050405020304" pitchFamily="18" charset="0"/>
                        </a:rPr>
                        <a:t>2,8</a:t>
                      </a:r>
                      <a:endParaRPr lang="pl-PL"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76729956"/>
                  </a:ext>
                </a:extLst>
              </a:tr>
              <a:tr h="231371">
                <a:tc>
                  <a:txBody>
                    <a:bodyPr/>
                    <a:lstStyle/>
                    <a:p>
                      <a:pPr algn="l">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Indeks zróżnicowania krajobrazu WCPT</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Pkt.</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37,5</a:t>
                      </a: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52,6</a:t>
                      </a:r>
                    </a:p>
                  </a:txBody>
                  <a:tcPr marL="68580" marR="68580" marT="0" marB="0">
                    <a:solidFill>
                      <a:srgbClr val="FFFF00"/>
                    </a:solidFill>
                  </a:tcPr>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35,2</a:t>
                      </a:r>
                    </a:p>
                  </a:txBody>
                  <a:tcPr marL="68580" marR="68580" marT="0" marB="0">
                    <a:solidFill>
                      <a:srgbClr val="FFFF00"/>
                    </a:solidFill>
                  </a:tcPr>
                </a:tc>
                <a:extLst>
                  <a:ext uri="{0D108BD9-81ED-4DB2-BD59-A6C34878D82A}">
                    <a16:rowId xmlns:a16="http://schemas.microsoft.com/office/drawing/2014/main" val="2173680832"/>
                  </a:ext>
                </a:extLst>
              </a:tr>
              <a:tr h="356994">
                <a:tc>
                  <a:txBody>
                    <a:bodyPr/>
                    <a:lstStyle/>
                    <a:p>
                      <a:pPr algn="l">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Indeks zróżnicowania gatunków upraw w zasiewach (Indeks </a:t>
                      </a:r>
                      <a:r>
                        <a:rPr lang="pl-PL" sz="1400" dirty="0" err="1">
                          <a:solidFill>
                            <a:schemeClr val="tx1"/>
                          </a:solidFill>
                          <a:effectLst/>
                          <a:latin typeface="Times New Roman" panose="02020603050405020304" pitchFamily="18" charset="0"/>
                          <a:cs typeface="Times New Roman" panose="02020603050405020304" pitchFamily="18" charset="0"/>
                        </a:rPr>
                        <a:t>Shannona</a:t>
                      </a:r>
                      <a:r>
                        <a:rPr lang="pl-PL" sz="1400" dirty="0">
                          <a:solidFill>
                            <a:schemeClr val="tx1"/>
                          </a:solidFill>
                          <a:effectLst/>
                          <a:latin typeface="Times New Roman" panose="02020603050405020304" pitchFamily="18" charset="0"/>
                          <a:cs typeface="Times New Roman" panose="02020603050405020304" pitchFamily="18" charset="0"/>
                        </a:rPr>
                        <a:t> Wienera)</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a:solidFill>
                            <a:schemeClr val="tx1"/>
                          </a:solidFill>
                          <a:effectLst/>
                          <a:latin typeface="Times New Roman" panose="02020603050405020304" pitchFamily="18" charset="0"/>
                          <a:cs typeface="Times New Roman" panose="02020603050405020304" pitchFamily="18" charset="0"/>
                        </a:rPr>
                        <a:t>Pkt.</a:t>
                      </a:r>
                      <a:endParaRPr lang="pl-PL"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2,43</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2,44</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algn="ctr">
                        <a:lnSpc>
                          <a:spcPct val="107000"/>
                        </a:lnSpc>
                        <a:spcAft>
                          <a:spcPts val="800"/>
                        </a:spcAft>
                      </a:pPr>
                      <a:r>
                        <a:rPr lang="pl-PL" sz="1400" dirty="0">
                          <a:solidFill>
                            <a:schemeClr val="tx1"/>
                          </a:solidFill>
                          <a:effectLst/>
                          <a:latin typeface="Times New Roman" panose="02020603050405020304" pitchFamily="18" charset="0"/>
                          <a:cs typeface="Times New Roman" panose="02020603050405020304" pitchFamily="18" charset="0"/>
                        </a:rPr>
                        <a:t>2,13</a:t>
                      </a:r>
                      <a:endParaRPr lang="pl-PL"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extLst>
                  <a:ext uri="{0D108BD9-81ED-4DB2-BD59-A6C34878D82A}">
                    <a16:rowId xmlns:a16="http://schemas.microsoft.com/office/drawing/2014/main" val="2762361300"/>
                  </a:ext>
                </a:extLst>
              </a:tr>
            </a:tbl>
          </a:graphicData>
        </a:graphic>
      </p:graphicFrame>
      <p:sp>
        <p:nvSpPr>
          <p:cNvPr id="7" name="pole tekstowe 6">
            <a:extLst>
              <a:ext uri="{FF2B5EF4-FFF2-40B4-BE49-F238E27FC236}">
                <a16:creationId xmlns:a16="http://schemas.microsoft.com/office/drawing/2014/main" id="{B4635875-BB2C-44F0-A247-72613E220156}"/>
              </a:ext>
            </a:extLst>
          </p:cNvPr>
          <p:cNvSpPr txBox="1"/>
          <p:nvPr/>
        </p:nvSpPr>
        <p:spPr>
          <a:xfrm>
            <a:off x="86681" y="179750"/>
            <a:ext cx="8712968" cy="1332481"/>
          </a:xfrm>
          <a:prstGeom prst="rect">
            <a:avLst/>
          </a:prstGeom>
          <a:noFill/>
        </p:spPr>
        <p:txBody>
          <a:bodyPr wrap="square">
            <a:spAutoFit/>
          </a:bodyPr>
          <a:lstStyle/>
          <a:p>
            <a:pPr marL="0" marR="0" lvl="0" indent="0" algn="just" defTabSz="914400" rtl="0" eaLnBrk="0" fontAlgn="base" latinLnBrk="0" hangingPunct="0">
              <a:lnSpc>
                <a:spcPct val="115000"/>
              </a:lnSpc>
              <a:spcBef>
                <a:spcPct val="0"/>
              </a:spcBef>
              <a:spcAft>
                <a:spcPts val="1200"/>
              </a:spcAft>
              <a:buClrTx/>
              <a:buSzTx/>
              <a:buFontTx/>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Cechy gmin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z różnym udziałem UR z produkcją ekologiczną wspartą w ramach WPR 2014-2020 </a:t>
            </a: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w Polsce w 2021 r., część IV (</a:t>
            </a:r>
            <a:r>
              <a:rPr lang="pl-PL" sz="2400" b="1" u="sng" dirty="0">
                <a:solidFill>
                  <a:prstClr val="black"/>
                </a:solidFill>
                <a:latin typeface="Times New Roman" panose="02020603050405020304" pitchFamily="18" charset="0"/>
                <a:ea typeface="Calibri"/>
                <a:cs typeface="Times New Roman" panose="02020603050405020304" pitchFamily="18" charset="0"/>
              </a:rPr>
              <a:t>przyrodnicze warunki gospodarowania</a:t>
            </a: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a:t>
            </a:r>
          </a:p>
        </p:txBody>
      </p:sp>
    </p:spTree>
    <p:extLst>
      <p:ext uri="{BB962C8B-B14F-4D97-AF65-F5344CB8AC3E}">
        <p14:creationId xmlns:p14="http://schemas.microsoft.com/office/powerpoint/2010/main" val="20560284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FAE3B98-E0F2-41D3-A25C-915DC5E690A5}"/>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747694F8-C496-4D8A-AEB2-E700193646A9}"/>
              </a:ext>
            </a:extLst>
          </p:cNvPr>
          <p:cNvSpPr>
            <a:spLocks noGrp="1"/>
          </p:cNvSpPr>
          <p:nvPr>
            <p:ph idx="1"/>
          </p:nvPr>
        </p:nvSpPr>
        <p:spPr/>
        <p:txBody>
          <a:bodyPr/>
          <a:lstStyle/>
          <a:p>
            <a:endParaRPr lang="pl-PL" dirty="0"/>
          </a:p>
        </p:txBody>
      </p:sp>
      <p:sp>
        <p:nvSpPr>
          <p:cNvPr id="4" name="pole tekstowe 10">
            <a:extLst>
              <a:ext uri="{FF2B5EF4-FFF2-40B4-BE49-F238E27FC236}">
                <a16:creationId xmlns:a16="http://schemas.microsoft.com/office/drawing/2014/main" id="{19804DDA-E73F-4A82-AFF1-4454E0615D9F}"/>
              </a:ext>
            </a:extLst>
          </p:cNvPr>
          <p:cNvSpPr txBox="1"/>
          <p:nvPr/>
        </p:nvSpPr>
        <p:spPr>
          <a:xfrm>
            <a:off x="3599384" y="6596242"/>
            <a:ext cx="5544616" cy="24622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pl-PL" sz="1000" b="0" i="1"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Źródło; opracowanie własne na podstawie danych IUN-PIB,</a:t>
            </a:r>
            <a:r>
              <a:rPr lang="pl-PL" sz="1000" dirty="0" err="1">
                <a:latin typeface="Times New Roman" panose="02020603050405020304" pitchFamily="18" charset="0"/>
                <a:cs typeface="Times New Roman" panose="02020603050405020304" pitchFamily="18" charset="0"/>
              </a:rPr>
              <a:t>IERiGŻ</a:t>
            </a:r>
            <a:r>
              <a:rPr lang="pl-PL" sz="1000" dirty="0">
                <a:latin typeface="Times New Roman" panose="02020603050405020304" pitchFamily="18" charset="0"/>
                <a:cs typeface="Times New Roman" panose="02020603050405020304" pitchFamily="18" charset="0"/>
              </a:rPr>
              <a:t>-PIB i ARiMR</a:t>
            </a:r>
            <a:r>
              <a:rPr kumimoji="0" lang="pl-PL" sz="1000" b="0" i="1" u="none" strike="noStrike" kern="0" cap="none" spc="0" normalizeH="0" baseline="0" dirty="0">
                <a:ln>
                  <a:noFill/>
                </a:ln>
                <a:solidFill>
                  <a:srgbClr val="000000"/>
                </a:solidFill>
                <a:effectLst/>
                <a:uLnTx/>
                <a:uFillTx/>
                <a:latin typeface="Times New Roman" panose="02020603050405020304" pitchFamily="18" charset="0"/>
                <a:cs typeface="Times New Roman" panose="02020603050405020304" pitchFamily="18" charset="0"/>
              </a:rPr>
              <a:t> za 2021 r.</a:t>
            </a:r>
            <a:endParaRPr kumimoji="0" lang="pl-PL" sz="1000" b="0" i="1"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graphicFrame>
        <p:nvGraphicFramePr>
          <p:cNvPr id="5" name="Symbol zastępczy zawartości 4">
            <a:extLst>
              <a:ext uri="{FF2B5EF4-FFF2-40B4-BE49-F238E27FC236}">
                <a16:creationId xmlns:a16="http://schemas.microsoft.com/office/drawing/2014/main" id="{602B8D22-40FD-40BD-BEF8-947BBE8C4891}"/>
              </a:ext>
            </a:extLst>
          </p:cNvPr>
          <p:cNvGraphicFramePr>
            <a:graphicFrameLocks/>
          </p:cNvGraphicFramePr>
          <p:nvPr>
            <p:extLst>
              <p:ext uri="{D42A27DB-BD31-4B8C-83A1-F6EECF244321}">
                <p14:modId xmlns:p14="http://schemas.microsoft.com/office/powerpoint/2010/main" val="2038132567"/>
              </p:ext>
            </p:extLst>
          </p:nvPr>
        </p:nvGraphicFramePr>
        <p:xfrm>
          <a:off x="93642" y="2422947"/>
          <a:ext cx="8928992" cy="2260348"/>
        </p:xfrm>
        <a:graphic>
          <a:graphicData uri="http://schemas.openxmlformats.org/drawingml/2006/table">
            <a:tbl>
              <a:tblPr firstRow="1" firstCol="1" bandRow="1">
                <a:tableStyleId>{5940675A-B579-460E-94D1-54222C63F5DA}</a:tableStyleId>
              </a:tblPr>
              <a:tblGrid>
                <a:gridCol w="3312368">
                  <a:extLst>
                    <a:ext uri="{9D8B030D-6E8A-4147-A177-3AD203B41FA5}">
                      <a16:colId xmlns:a16="http://schemas.microsoft.com/office/drawing/2014/main" val="2766209032"/>
                    </a:ext>
                  </a:extLst>
                </a:gridCol>
                <a:gridCol w="504056">
                  <a:extLst>
                    <a:ext uri="{9D8B030D-6E8A-4147-A177-3AD203B41FA5}">
                      <a16:colId xmlns:a16="http://schemas.microsoft.com/office/drawing/2014/main" val="2448857721"/>
                    </a:ext>
                  </a:extLst>
                </a:gridCol>
                <a:gridCol w="1800200">
                  <a:extLst>
                    <a:ext uri="{9D8B030D-6E8A-4147-A177-3AD203B41FA5}">
                      <a16:colId xmlns:a16="http://schemas.microsoft.com/office/drawing/2014/main" val="1270664073"/>
                    </a:ext>
                  </a:extLst>
                </a:gridCol>
                <a:gridCol w="1800200">
                  <a:extLst>
                    <a:ext uri="{9D8B030D-6E8A-4147-A177-3AD203B41FA5}">
                      <a16:colId xmlns:a16="http://schemas.microsoft.com/office/drawing/2014/main" val="4031003762"/>
                    </a:ext>
                  </a:extLst>
                </a:gridCol>
                <a:gridCol w="1512168">
                  <a:extLst>
                    <a:ext uri="{9D8B030D-6E8A-4147-A177-3AD203B41FA5}">
                      <a16:colId xmlns:a16="http://schemas.microsoft.com/office/drawing/2014/main" val="4189319025"/>
                    </a:ext>
                  </a:extLst>
                </a:gridCol>
              </a:tblGrid>
              <a:tr h="234866">
                <a:tc rowSpan="2">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Wyszczególnienie</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c rowSpan="2">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 </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c gridSpan="3">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Gminy z udziałem UR ekologicznych w UR ogółem:</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val="465375694"/>
                  </a:ext>
                </a:extLst>
              </a:tr>
              <a:tr h="77267">
                <a:tc vMerge="1">
                  <a:txBody>
                    <a:bodyPr/>
                    <a:lstStyle/>
                    <a:p>
                      <a:endParaRPr lang="pl-PL"/>
                    </a:p>
                  </a:txBody>
                  <a:tcPr/>
                </a:tc>
                <a:tc vMerge="1">
                  <a:txBody>
                    <a:bodyPr/>
                    <a:lstStyle/>
                    <a:p>
                      <a:endParaRPr lang="pl-PL"/>
                    </a:p>
                  </a:txBody>
                  <a:tcPr/>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mniejszym od 25% </a:t>
                      </a:r>
                    </a:p>
                  </a:txBody>
                  <a:tcPr marL="68580" marR="68580" marT="0" marB="0">
                    <a:solidFill>
                      <a:schemeClr val="accent2">
                        <a:lumMod val="20000"/>
                        <a:lumOff val="80000"/>
                      </a:schemeClr>
                    </a:solidFill>
                  </a:tcPr>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z co najmniej 25%</a:t>
                      </a:r>
                    </a:p>
                  </a:txBody>
                  <a:tcPr marL="68580" marR="68580" marT="0" marB="0">
                    <a:solidFill>
                      <a:schemeClr val="accent2">
                        <a:lumMod val="20000"/>
                        <a:lumOff val="80000"/>
                      </a:schemeClr>
                    </a:solidFill>
                  </a:tcPr>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bez UR ekologicznych</a:t>
                      </a:r>
                    </a:p>
                  </a:txBody>
                  <a:tcPr marL="68580" marR="68580" marT="0" marB="0">
                    <a:solidFill>
                      <a:schemeClr val="accent2">
                        <a:lumMod val="20000"/>
                        <a:lumOff val="80000"/>
                      </a:schemeClr>
                    </a:solidFill>
                  </a:tcPr>
                </a:tc>
                <a:extLst>
                  <a:ext uri="{0D108BD9-81ED-4DB2-BD59-A6C34878D82A}">
                    <a16:rowId xmlns:a16="http://schemas.microsoft.com/office/drawing/2014/main" val="4124410690"/>
                  </a:ext>
                </a:extLst>
              </a:tr>
              <a:tr h="174446">
                <a:tc>
                  <a:txBody>
                    <a:bodyPr/>
                    <a:lstStyle/>
                    <a:p>
                      <a:pP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Udział UR HNV </a:t>
                      </a:r>
                      <a:r>
                        <a:rPr lang="pl-PL" sz="1600" dirty="0" err="1">
                          <a:solidFill>
                            <a:schemeClr val="tx1"/>
                          </a:solidFill>
                          <a:effectLst/>
                          <a:latin typeface="Times New Roman" panose="02020603050405020304" pitchFamily="18" charset="0"/>
                          <a:cs typeface="Times New Roman" panose="02020603050405020304" pitchFamily="18" charset="0"/>
                        </a:rPr>
                        <a:t>farmlands</a:t>
                      </a:r>
                      <a:r>
                        <a:rPr lang="pl-PL" sz="1600" dirty="0">
                          <a:solidFill>
                            <a:schemeClr val="tx1"/>
                          </a:solidFill>
                          <a:effectLst/>
                          <a:latin typeface="Times New Roman" panose="02020603050405020304" pitchFamily="18" charset="0"/>
                          <a:cs typeface="Times New Roman" panose="02020603050405020304" pitchFamily="18" charset="0"/>
                        </a:rPr>
                        <a:t> waga 3 w UR ogółem</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600">
                          <a:solidFill>
                            <a:schemeClr val="tx1"/>
                          </a:solidFill>
                          <a:effectLst/>
                          <a:latin typeface="Times New Roman" panose="02020603050405020304" pitchFamily="18" charset="0"/>
                          <a:cs typeface="Times New Roman" panose="02020603050405020304" pitchFamily="18" charset="0"/>
                        </a:rPr>
                        <a:t>%</a:t>
                      </a:r>
                      <a:endParaRPr lang="pl-PL"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29,6</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35,6</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22,6</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extLst>
                  <a:ext uri="{0D108BD9-81ED-4DB2-BD59-A6C34878D82A}">
                    <a16:rowId xmlns:a16="http://schemas.microsoft.com/office/drawing/2014/main" val="2348174188"/>
                  </a:ext>
                </a:extLst>
              </a:tr>
              <a:tr h="0">
                <a:tc>
                  <a:txBody>
                    <a:bodyPr/>
                    <a:lstStyle/>
                    <a:p>
                      <a:pP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Udział UR HNV </a:t>
                      </a:r>
                      <a:r>
                        <a:rPr lang="pl-PL" sz="1600" dirty="0" err="1">
                          <a:solidFill>
                            <a:schemeClr val="tx1"/>
                          </a:solidFill>
                          <a:effectLst/>
                          <a:latin typeface="Times New Roman" panose="02020603050405020304" pitchFamily="18" charset="0"/>
                          <a:cs typeface="Times New Roman" panose="02020603050405020304" pitchFamily="18" charset="0"/>
                        </a:rPr>
                        <a:t>farmlands</a:t>
                      </a:r>
                      <a:r>
                        <a:rPr lang="pl-PL" sz="1600" dirty="0">
                          <a:solidFill>
                            <a:schemeClr val="tx1"/>
                          </a:solidFill>
                          <a:effectLst/>
                          <a:latin typeface="Times New Roman" panose="02020603050405020304" pitchFamily="18" charset="0"/>
                          <a:cs typeface="Times New Roman" panose="02020603050405020304" pitchFamily="18" charset="0"/>
                        </a:rPr>
                        <a:t> waga 3.5 w UR ogółem</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a:solidFill>
                            <a:schemeClr val="tx1"/>
                          </a:solidFill>
                          <a:effectLst/>
                          <a:latin typeface="Times New Roman" panose="02020603050405020304" pitchFamily="18" charset="0"/>
                          <a:cs typeface="Times New Roman" panose="02020603050405020304" pitchFamily="18" charset="0"/>
                        </a:rPr>
                        <a:t>17,3</a:t>
                      </a:r>
                      <a:endParaRPr lang="pl-PL"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26,0</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14,1</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extLst>
                  <a:ext uri="{0D108BD9-81ED-4DB2-BD59-A6C34878D82A}">
                    <a16:rowId xmlns:a16="http://schemas.microsoft.com/office/drawing/2014/main" val="1107111645"/>
                  </a:ext>
                </a:extLst>
              </a:tr>
              <a:tr h="174446">
                <a:tc>
                  <a:txBody>
                    <a:bodyPr/>
                    <a:lstStyle/>
                    <a:p>
                      <a:pP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Udział UR HNV </a:t>
                      </a:r>
                      <a:r>
                        <a:rPr lang="pl-PL" sz="1600" dirty="0" err="1">
                          <a:solidFill>
                            <a:schemeClr val="tx1"/>
                          </a:solidFill>
                          <a:effectLst/>
                          <a:latin typeface="Times New Roman" panose="02020603050405020304" pitchFamily="18" charset="0"/>
                          <a:cs typeface="Times New Roman" panose="02020603050405020304" pitchFamily="18" charset="0"/>
                        </a:rPr>
                        <a:t>farmlands</a:t>
                      </a:r>
                      <a:r>
                        <a:rPr lang="pl-PL" sz="1600" dirty="0">
                          <a:solidFill>
                            <a:schemeClr val="tx1"/>
                          </a:solidFill>
                          <a:effectLst/>
                          <a:latin typeface="Times New Roman" panose="02020603050405020304" pitchFamily="18" charset="0"/>
                          <a:cs typeface="Times New Roman" panose="02020603050405020304" pitchFamily="18" charset="0"/>
                        </a:rPr>
                        <a:t> waga 4.0 w UR ogółem</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pl-PL" sz="1600">
                          <a:solidFill>
                            <a:schemeClr val="tx1"/>
                          </a:solidFill>
                          <a:effectLst/>
                          <a:latin typeface="Times New Roman" panose="02020603050405020304" pitchFamily="18" charset="0"/>
                          <a:cs typeface="Times New Roman" panose="02020603050405020304" pitchFamily="18" charset="0"/>
                        </a:rPr>
                        <a:t>%</a:t>
                      </a:r>
                      <a:endParaRPr lang="pl-PL"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a:solidFill>
                            <a:schemeClr val="tx1"/>
                          </a:solidFill>
                          <a:effectLst/>
                          <a:latin typeface="Times New Roman" panose="02020603050405020304" pitchFamily="18" charset="0"/>
                          <a:cs typeface="Times New Roman" panose="02020603050405020304" pitchFamily="18" charset="0"/>
                        </a:rPr>
                        <a:t>13,7</a:t>
                      </a:r>
                      <a:endParaRPr lang="pl-PL"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l-PL" sz="1600">
                          <a:solidFill>
                            <a:schemeClr val="tx1"/>
                          </a:solidFill>
                          <a:effectLst/>
                          <a:latin typeface="Times New Roman" panose="02020603050405020304" pitchFamily="18" charset="0"/>
                          <a:cs typeface="Times New Roman" panose="02020603050405020304" pitchFamily="18" charset="0"/>
                        </a:rPr>
                        <a:t>21,7</a:t>
                      </a:r>
                      <a:endParaRPr lang="pl-PL"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algn="ctr">
                        <a:lnSpc>
                          <a:spcPct val="107000"/>
                        </a:lnSpc>
                        <a:spcAft>
                          <a:spcPts val="800"/>
                        </a:spcAft>
                      </a:pPr>
                      <a:r>
                        <a:rPr lang="pl-PL" sz="1600" dirty="0">
                          <a:solidFill>
                            <a:schemeClr val="tx1"/>
                          </a:solidFill>
                          <a:effectLst/>
                          <a:latin typeface="Times New Roman" panose="02020603050405020304" pitchFamily="18" charset="0"/>
                          <a:cs typeface="Times New Roman" panose="02020603050405020304" pitchFamily="18" charset="0"/>
                        </a:rPr>
                        <a:t>11,8</a:t>
                      </a:r>
                      <a:endParaRPr lang="pl-PL"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extLst>
                  <a:ext uri="{0D108BD9-81ED-4DB2-BD59-A6C34878D82A}">
                    <a16:rowId xmlns:a16="http://schemas.microsoft.com/office/drawing/2014/main" val="648220152"/>
                  </a:ext>
                </a:extLst>
              </a:tr>
            </a:tbl>
          </a:graphicData>
        </a:graphic>
      </p:graphicFrame>
      <p:sp>
        <p:nvSpPr>
          <p:cNvPr id="7" name="pole tekstowe 6">
            <a:extLst>
              <a:ext uri="{FF2B5EF4-FFF2-40B4-BE49-F238E27FC236}">
                <a16:creationId xmlns:a16="http://schemas.microsoft.com/office/drawing/2014/main" id="{B4635875-BB2C-44F0-A247-72613E220156}"/>
              </a:ext>
            </a:extLst>
          </p:cNvPr>
          <p:cNvSpPr txBox="1"/>
          <p:nvPr/>
        </p:nvSpPr>
        <p:spPr>
          <a:xfrm>
            <a:off x="93642" y="92076"/>
            <a:ext cx="8712968" cy="1332481"/>
          </a:xfrm>
          <a:prstGeom prst="rect">
            <a:avLst/>
          </a:prstGeom>
          <a:noFill/>
        </p:spPr>
        <p:txBody>
          <a:bodyPr wrap="square">
            <a:spAutoFit/>
          </a:bodyPr>
          <a:lstStyle/>
          <a:p>
            <a:pPr marL="0" marR="0" lvl="0" indent="0" algn="just" defTabSz="914400" rtl="0" eaLnBrk="0" fontAlgn="base" latinLnBrk="0" hangingPunct="0">
              <a:lnSpc>
                <a:spcPct val="115000"/>
              </a:lnSpc>
              <a:spcBef>
                <a:spcPct val="0"/>
              </a:spcBef>
              <a:spcAft>
                <a:spcPts val="1200"/>
              </a:spcAft>
              <a:buClrTx/>
              <a:buSzTx/>
              <a:buFontTx/>
              <a:buNone/>
              <a:tabLst/>
              <a:defRPr/>
            </a:pP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Cechy gmin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z różnym udziałem UR z produkcją ekologiczną wspartą w ramach WPR 2014-2020</a:t>
            </a: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 w Polsce w 2021 r., część V (</a:t>
            </a:r>
            <a:r>
              <a:rPr lang="pl-PL" sz="2400" u="sng" dirty="0">
                <a:solidFill>
                  <a:prstClr val="black"/>
                </a:solidFill>
                <a:latin typeface="Times New Roman" panose="02020603050405020304" pitchFamily="18" charset="0"/>
                <a:ea typeface="Calibri"/>
                <a:cs typeface="Times New Roman" panose="02020603050405020304" pitchFamily="18" charset="0"/>
              </a:rPr>
              <a:t>przyrodnicze warunki gospodarowania-obszary UR HNV </a:t>
            </a:r>
            <a:r>
              <a:rPr lang="pl-PL" sz="2400" u="sng" dirty="0" err="1">
                <a:solidFill>
                  <a:prstClr val="black"/>
                </a:solidFill>
                <a:latin typeface="Times New Roman" panose="02020603050405020304" pitchFamily="18" charset="0"/>
                <a:ea typeface="Calibri"/>
                <a:cs typeface="Times New Roman" panose="02020603050405020304" pitchFamily="18" charset="0"/>
              </a:rPr>
              <a:t>farmlands</a:t>
            </a:r>
            <a:r>
              <a:rPr kumimoji="0" lang="pl-PL" sz="2400" b="0" i="0" u="none" strike="noStrike" kern="1200" cap="none" spc="0" normalizeH="0" baseline="0" noProof="0" dirty="0">
                <a:ln>
                  <a:noFill/>
                </a:ln>
                <a:solidFill>
                  <a:prstClr val="black"/>
                </a:solidFill>
                <a:effectLst/>
                <a:uLnTx/>
                <a:uFillTx/>
                <a:latin typeface="Times New Roman" panose="02020603050405020304" pitchFamily="18" charset="0"/>
                <a:ea typeface="Calibri"/>
                <a:cs typeface="Times New Roman" panose="02020603050405020304" pitchFamily="18" charset="0"/>
              </a:rPr>
              <a:t>)</a:t>
            </a:r>
          </a:p>
        </p:txBody>
      </p:sp>
    </p:spTree>
    <p:extLst>
      <p:ext uri="{BB962C8B-B14F-4D97-AF65-F5344CB8AC3E}">
        <p14:creationId xmlns:p14="http://schemas.microsoft.com/office/powerpoint/2010/main" val="15682014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2934AA3-4BA7-460D-9224-618A22EB492C}"/>
              </a:ext>
            </a:extLst>
          </p:cNvPr>
          <p:cNvSpPr>
            <a:spLocks noGrp="1"/>
          </p:cNvSpPr>
          <p:nvPr>
            <p:ph type="title"/>
          </p:nvPr>
        </p:nvSpPr>
        <p:spPr>
          <a:xfrm>
            <a:off x="182248" y="2771"/>
            <a:ext cx="8579295" cy="760414"/>
          </a:xfrm>
        </p:spPr>
        <p:txBody>
          <a:bodyPr>
            <a:noAutofit/>
          </a:bodyPr>
          <a:lstStyle/>
          <a:p>
            <a:r>
              <a:rPr lang="pl-PL" sz="3400" dirty="0"/>
              <a:t>Gospodarstwa ekologiczne w danych Polskiego FADN w latach 2018-2020</a:t>
            </a:r>
          </a:p>
        </p:txBody>
      </p:sp>
      <p:graphicFrame>
        <p:nvGraphicFramePr>
          <p:cNvPr id="7" name="Symbol zastępczy zawartości 6">
            <a:extLst>
              <a:ext uri="{FF2B5EF4-FFF2-40B4-BE49-F238E27FC236}">
                <a16:creationId xmlns:a16="http://schemas.microsoft.com/office/drawing/2014/main" id="{845482CA-5485-4650-BF2C-C7253F7E5049}"/>
              </a:ext>
            </a:extLst>
          </p:cNvPr>
          <p:cNvGraphicFramePr>
            <a:graphicFrameLocks noGrp="1"/>
          </p:cNvGraphicFramePr>
          <p:nvPr>
            <p:ph idx="1"/>
            <p:extLst>
              <p:ext uri="{D42A27DB-BD31-4B8C-83A1-F6EECF244321}">
                <p14:modId xmlns:p14="http://schemas.microsoft.com/office/powerpoint/2010/main" val="381343734"/>
              </p:ext>
            </p:extLst>
          </p:nvPr>
        </p:nvGraphicFramePr>
        <p:xfrm>
          <a:off x="182248" y="1340768"/>
          <a:ext cx="8404447" cy="4738371"/>
        </p:xfrm>
        <a:graphic>
          <a:graphicData uri="http://schemas.openxmlformats.org/drawingml/2006/table">
            <a:tbl>
              <a:tblPr firstRow="1" firstCol="1" bandRow="1"/>
              <a:tblGrid>
                <a:gridCol w="2446911">
                  <a:extLst>
                    <a:ext uri="{9D8B030D-6E8A-4147-A177-3AD203B41FA5}">
                      <a16:colId xmlns:a16="http://schemas.microsoft.com/office/drawing/2014/main" val="4117444767"/>
                    </a:ext>
                  </a:extLst>
                </a:gridCol>
                <a:gridCol w="986598">
                  <a:extLst>
                    <a:ext uri="{9D8B030D-6E8A-4147-A177-3AD203B41FA5}">
                      <a16:colId xmlns:a16="http://schemas.microsoft.com/office/drawing/2014/main" val="2231617391"/>
                    </a:ext>
                  </a:extLst>
                </a:gridCol>
                <a:gridCol w="986598">
                  <a:extLst>
                    <a:ext uri="{9D8B030D-6E8A-4147-A177-3AD203B41FA5}">
                      <a16:colId xmlns:a16="http://schemas.microsoft.com/office/drawing/2014/main" val="4005148420"/>
                    </a:ext>
                  </a:extLst>
                </a:gridCol>
                <a:gridCol w="1022709">
                  <a:extLst>
                    <a:ext uri="{9D8B030D-6E8A-4147-A177-3AD203B41FA5}">
                      <a16:colId xmlns:a16="http://schemas.microsoft.com/office/drawing/2014/main" val="2873796121"/>
                    </a:ext>
                  </a:extLst>
                </a:gridCol>
                <a:gridCol w="1022709">
                  <a:extLst>
                    <a:ext uri="{9D8B030D-6E8A-4147-A177-3AD203B41FA5}">
                      <a16:colId xmlns:a16="http://schemas.microsoft.com/office/drawing/2014/main" val="1092682230"/>
                    </a:ext>
                  </a:extLst>
                </a:gridCol>
                <a:gridCol w="969461">
                  <a:extLst>
                    <a:ext uri="{9D8B030D-6E8A-4147-A177-3AD203B41FA5}">
                      <a16:colId xmlns:a16="http://schemas.microsoft.com/office/drawing/2014/main" val="3205328464"/>
                    </a:ext>
                  </a:extLst>
                </a:gridCol>
                <a:gridCol w="969461">
                  <a:extLst>
                    <a:ext uri="{9D8B030D-6E8A-4147-A177-3AD203B41FA5}">
                      <a16:colId xmlns:a16="http://schemas.microsoft.com/office/drawing/2014/main" val="2433546723"/>
                    </a:ext>
                  </a:extLst>
                </a:gridCol>
              </a:tblGrid>
              <a:tr h="163110">
                <a:tc rowSpan="2">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Zmienna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gridSpan="3">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Gospodarstwa ekologiczne</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hMerge="1">
                  <a:txBody>
                    <a:bodyPr/>
                    <a:lstStyle/>
                    <a:p>
                      <a:endParaRPr lang="pl-PL"/>
                    </a:p>
                  </a:txBody>
                  <a:tcPr/>
                </a:tc>
                <a:tc hMerge="1">
                  <a:txBody>
                    <a:bodyPr/>
                    <a:lstStyle/>
                    <a:p>
                      <a:endParaRPr lang="pl-PL"/>
                    </a:p>
                  </a:txBody>
                  <a:tcPr/>
                </a:tc>
                <a:tc gridSpan="3">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Gospodarstwa pozostałe</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val="1457137276"/>
                  </a:ext>
                </a:extLst>
              </a:tr>
              <a:tr h="334662">
                <a:tc vMerge="1">
                  <a:txBody>
                    <a:bodyPr/>
                    <a:lstStyle/>
                    <a:p>
                      <a:endParaRPr lang="pl-PL"/>
                    </a:p>
                  </a:txBody>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do 25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25-50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base">
                        <a:lnSpc>
                          <a:spcPct val="107000"/>
                        </a:lnSpc>
                        <a:spcAft>
                          <a:spcPts val="800"/>
                        </a:spcAft>
                      </a:pPr>
                      <a:r>
                        <a:rPr lang="pl-PL"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ponad 50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do 25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25-50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base">
                        <a:lnSpc>
                          <a:spcPct val="107000"/>
                        </a:lnSpc>
                        <a:spcAft>
                          <a:spcPts val="800"/>
                        </a:spcAft>
                      </a:pPr>
                      <a:r>
                        <a:rPr lang="pl-PL"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ponad 50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631823703"/>
                  </a:ext>
                </a:extLst>
              </a:tr>
              <a:tr h="163110">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Liczba gospodarstw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79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31</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1509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948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998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2225738"/>
                  </a:ext>
                </a:extLst>
              </a:tr>
              <a:tr h="163110">
                <a:tc>
                  <a:txBody>
                    <a:bodyPr/>
                    <a:lstStyle/>
                    <a:p>
                      <a:pPr algn="l" fontAlgn="base">
                        <a:lnSpc>
                          <a:spcPct val="107000"/>
                        </a:lnSpc>
                        <a:spcAft>
                          <a:spcPts val="800"/>
                        </a:spcAft>
                      </a:pPr>
                      <a:r>
                        <a:rPr lang="pl-PL" sz="1600" dirty="0">
                          <a:effectLst/>
                          <a:latin typeface="Times New Roman" panose="02020603050405020304" pitchFamily="18" charset="0"/>
                          <a:ea typeface="Calibri" panose="020F0502020204030204" pitchFamily="34" charset="0"/>
                          <a:cs typeface="Times New Roman" panose="02020603050405020304" pitchFamily="18" charset="0"/>
                        </a:rPr>
                        <a:t>Powierzchnia UR (ha)</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16,7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40,4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105,2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16,1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35,7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96,7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9137671"/>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Calibri" panose="020F0502020204030204" pitchFamily="34" charset="0"/>
                          <a:cs typeface="Times New Roman" panose="02020603050405020304" pitchFamily="18" charset="0"/>
                        </a:rPr>
                        <a:t>Nakłady pracy (AWU)</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1,41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2,05</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3,07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1,29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1,64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2,05</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9737063"/>
                  </a:ext>
                </a:extLst>
              </a:tr>
              <a:tr h="163110">
                <a:tc>
                  <a:txBody>
                    <a:bodyPr/>
                    <a:lstStyle/>
                    <a:p>
                      <a:pPr algn="l" fontAlgn="base">
                        <a:lnSpc>
                          <a:spcPct val="107000"/>
                        </a:lnSpc>
                        <a:spcAft>
                          <a:spcPts val="800"/>
                        </a:spcAft>
                      </a:pPr>
                      <a:r>
                        <a:rPr lang="pl-PL" sz="1600" dirty="0">
                          <a:effectLst/>
                          <a:latin typeface="Times New Roman" panose="02020603050405020304" pitchFamily="18" charset="0"/>
                          <a:ea typeface="Calibri" panose="020F0502020204030204" pitchFamily="34" charset="0"/>
                          <a:cs typeface="Times New Roman" panose="02020603050405020304" pitchFamily="18" charset="0"/>
                        </a:rPr>
                        <a:t>Wartość kapitału (tys. zł)</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222,3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405,5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909,5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253,1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520,3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1194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8292989"/>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Calibri" panose="020F0502020204030204" pitchFamily="34" charset="0"/>
                          <a:cs typeface="Times New Roman" panose="02020603050405020304" pitchFamily="18" charset="0"/>
                        </a:rPr>
                        <a:t>WBG</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0,83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0,76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0,69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0,84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0,81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0,81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5764014"/>
                  </a:ext>
                </a:extLst>
              </a:tr>
              <a:tr h="163110">
                <a:tc>
                  <a:txBody>
                    <a:bodyPr/>
                    <a:lstStyle/>
                    <a:p>
                      <a:pPr algn="l" fontAlgn="base">
                        <a:lnSpc>
                          <a:spcPct val="107000"/>
                        </a:lnSpc>
                        <a:spcAft>
                          <a:spcPts val="800"/>
                        </a:spcAft>
                      </a:pPr>
                      <a:r>
                        <a:rPr lang="pl-PL" sz="1600" dirty="0">
                          <a:effectLst/>
                          <a:latin typeface="Times New Roman" panose="02020603050405020304" pitchFamily="18" charset="0"/>
                          <a:ea typeface="Calibri" panose="020F0502020204030204" pitchFamily="34" charset="0"/>
                          <a:cs typeface="Times New Roman" panose="02020603050405020304" pitchFamily="18" charset="0"/>
                        </a:rPr>
                        <a:t>Udział GO w UR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78,7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82,4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86,4</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90,2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95,6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98,5</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8359921"/>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Calibri" panose="020F0502020204030204" pitchFamily="34" charset="0"/>
                          <a:cs typeface="Times New Roman" panose="02020603050405020304" pitchFamily="18" charset="0"/>
                        </a:rPr>
                        <a:t>Udział TUZ w UR (%)</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15,0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9,6</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12,2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8,5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4,4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9971084"/>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Koszty ogółem (zł/ha)</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3459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3891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4380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3973</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4545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4451</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2462855"/>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Koszty bezpośrednie (zł/ha)</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578</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983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1275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1407</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1903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2014</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086313"/>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Produktywność ziemi (zł/ha)</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3429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3916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5113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4584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5647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5568</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4119255"/>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Produktywność pracy (tys. zł/AWU)</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31,3</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57,7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121,5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56,7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117,1</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256,7</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8187236"/>
                  </a:ext>
                </a:extLst>
              </a:tr>
              <a:tr h="163110">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Dochód (zł/ha)</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1902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2067</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2680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1751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2396</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2350</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672890136"/>
                  </a:ext>
                </a:extLst>
              </a:tr>
              <a:tr h="163110">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Dochód bez dopłat (zł/ha)</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-211</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17</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835</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439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1060</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1096</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660185640"/>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Dochód (tys. zł/FWU)</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26,6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59,1</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124,7</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23,9</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54,1</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147,8</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5959367"/>
                  </a:ext>
                </a:extLst>
              </a:tr>
              <a:tr h="163110">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Stopa inwestycji netto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-24,0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32,4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49,2</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-2,2</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17,8</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34,2</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589163"/>
                  </a:ext>
                </a:extLst>
              </a:tr>
            </a:tbl>
          </a:graphicData>
        </a:graphic>
      </p:graphicFrame>
      <p:sp>
        <p:nvSpPr>
          <p:cNvPr id="8" name="pole tekstowe 7">
            <a:extLst>
              <a:ext uri="{FF2B5EF4-FFF2-40B4-BE49-F238E27FC236}">
                <a16:creationId xmlns:a16="http://schemas.microsoft.com/office/drawing/2014/main" id="{4E124691-6743-4730-B457-3D89069A3BFF}"/>
              </a:ext>
            </a:extLst>
          </p:cNvPr>
          <p:cNvSpPr txBox="1"/>
          <p:nvPr/>
        </p:nvSpPr>
        <p:spPr>
          <a:xfrm>
            <a:off x="1835696" y="879103"/>
            <a:ext cx="5760640" cy="461665"/>
          </a:xfrm>
          <a:prstGeom prst="rect">
            <a:avLst/>
          </a:prstGeom>
          <a:noFill/>
        </p:spPr>
        <p:txBody>
          <a:bodyPr wrap="square" rtlCol="0">
            <a:spAutoFit/>
          </a:bodyPr>
          <a:lstStyle/>
          <a:p>
            <a:r>
              <a:rPr lang="pl-PL" sz="2400" b="1" dirty="0">
                <a:latin typeface="Times New Roman" panose="02020603050405020304" pitchFamily="18" charset="0"/>
                <a:cs typeface="Times New Roman" panose="02020603050405020304" pitchFamily="18" charset="0"/>
              </a:rPr>
              <a:t>Gospodarstwa z uprawami polowymi</a:t>
            </a:r>
          </a:p>
        </p:txBody>
      </p:sp>
      <p:sp>
        <p:nvSpPr>
          <p:cNvPr id="9" name="pole tekstowe 10">
            <a:extLst>
              <a:ext uri="{FF2B5EF4-FFF2-40B4-BE49-F238E27FC236}">
                <a16:creationId xmlns:a16="http://schemas.microsoft.com/office/drawing/2014/main" id="{F4291C73-CC79-4E88-ABD4-B232A34D3639}"/>
              </a:ext>
            </a:extLst>
          </p:cNvPr>
          <p:cNvSpPr txBox="1"/>
          <p:nvPr/>
        </p:nvSpPr>
        <p:spPr>
          <a:xfrm>
            <a:off x="5004048" y="6611779"/>
            <a:ext cx="5544616" cy="24622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pl-PL" sz="1000" b="0" i="1"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Źródło; opracowanie własne na podstawie danych </a:t>
            </a:r>
            <a:r>
              <a:rPr lang="pl-PL" sz="1000" i="1" kern="0" dirty="0">
                <a:solidFill>
                  <a:srgbClr val="000000"/>
                </a:solidFill>
                <a:latin typeface="Times New Roman" panose="02020603050405020304" pitchFamily="18" charset="0"/>
                <a:cs typeface="Times New Roman" panose="02020603050405020304" pitchFamily="18" charset="0"/>
              </a:rPr>
              <a:t>Polskiego FADN</a:t>
            </a:r>
            <a:endParaRPr kumimoji="0" lang="pl-PL" sz="1000" b="0" i="1"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00495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C47297A-E90C-46C9-8DFF-A58188D03163}"/>
              </a:ext>
            </a:extLst>
          </p:cNvPr>
          <p:cNvSpPr>
            <a:spLocks noGrp="1"/>
          </p:cNvSpPr>
          <p:nvPr>
            <p:ph type="title"/>
          </p:nvPr>
        </p:nvSpPr>
        <p:spPr/>
        <p:txBody>
          <a:bodyPr/>
          <a:lstStyle/>
          <a:p>
            <a:endParaRPr lang="pl-PL"/>
          </a:p>
        </p:txBody>
      </p:sp>
      <p:graphicFrame>
        <p:nvGraphicFramePr>
          <p:cNvPr id="4" name="Symbol zastępczy zawartości 3">
            <a:extLst>
              <a:ext uri="{FF2B5EF4-FFF2-40B4-BE49-F238E27FC236}">
                <a16:creationId xmlns:a16="http://schemas.microsoft.com/office/drawing/2014/main" id="{43EA26F6-F119-4FEF-94D0-154DF1456E8C}"/>
              </a:ext>
            </a:extLst>
          </p:cNvPr>
          <p:cNvGraphicFramePr>
            <a:graphicFrameLocks noGrp="1"/>
          </p:cNvGraphicFramePr>
          <p:nvPr>
            <p:ph idx="1"/>
            <p:extLst>
              <p:ext uri="{D42A27DB-BD31-4B8C-83A1-F6EECF244321}">
                <p14:modId xmlns:p14="http://schemas.microsoft.com/office/powerpoint/2010/main" val="3550750827"/>
              </p:ext>
            </p:extLst>
          </p:nvPr>
        </p:nvGraphicFramePr>
        <p:xfrm>
          <a:off x="381530" y="1831243"/>
          <a:ext cx="8229599" cy="4738371"/>
        </p:xfrm>
        <a:graphic>
          <a:graphicData uri="http://schemas.openxmlformats.org/drawingml/2006/table">
            <a:tbl>
              <a:tblPr firstRow="1" firstCol="1" bandRow="1"/>
              <a:tblGrid>
                <a:gridCol w="2396005">
                  <a:extLst>
                    <a:ext uri="{9D8B030D-6E8A-4147-A177-3AD203B41FA5}">
                      <a16:colId xmlns:a16="http://schemas.microsoft.com/office/drawing/2014/main" val="2115084899"/>
                    </a:ext>
                  </a:extLst>
                </a:gridCol>
                <a:gridCol w="966073">
                  <a:extLst>
                    <a:ext uri="{9D8B030D-6E8A-4147-A177-3AD203B41FA5}">
                      <a16:colId xmlns:a16="http://schemas.microsoft.com/office/drawing/2014/main" val="1988279292"/>
                    </a:ext>
                  </a:extLst>
                </a:gridCol>
                <a:gridCol w="966073">
                  <a:extLst>
                    <a:ext uri="{9D8B030D-6E8A-4147-A177-3AD203B41FA5}">
                      <a16:colId xmlns:a16="http://schemas.microsoft.com/office/drawing/2014/main" val="2539334060"/>
                    </a:ext>
                  </a:extLst>
                </a:gridCol>
                <a:gridCol w="1001432">
                  <a:extLst>
                    <a:ext uri="{9D8B030D-6E8A-4147-A177-3AD203B41FA5}">
                      <a16:colId xmlns:a16="http://schemas.microsoft.com/office/drawing/2014/main" val="1650389512"/>
                    </a:ext>
                  </a:extLst>
                </a:gridCol>
                <a:gridCol w="1001432">
                  <a:extLst>
                    <a:ext uri="{9D8B030D-6E8A-4147-A177-3AD203B41FA5}">
                      <a16:colId xmlns:a16="http://schemas.microsoft.com/office/drawing/2014/main" val="1745189958"/>
                    </a:ext>
                  </a:extLst>
                </a:gridCol>
                <a:gridCol w="949292">
                  <a:extLst>
                    <a:ext uri="{9D8B030D-6E8A-4147-A177-3AD203B41FA5}">
                      <a16:colId xmlns:a16="http://schemas.microsoft.com/office/drawing/2014/main" val="3333461962"/>
                    </a:ext>
                  </a:extLst>
                </a:gridCol>
                <a:gridCol w="949292">
                  <a:extLst>
                    <a:ext uri="{9D8B030D-6E8A-4147-A177-3AD203B41FA5}">
                      <a16:colId xmlns:a16="http://schemas.microsoft.com/office/drawing/2014/main" val="3699902942"/>
                    </a:ext>
                  </a:extLst>
                </a:gridCol>
              </a:tblGrid>
              <a:tr h="196208">
                <a:tc rowSpan="2">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Zmienna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gridSpan="3">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Gospodarstwa ekologiczne</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hMerge="1">
                  <a:txBody>
                    <a:bodyPr/>
                    <a:lstStyle/>
                    <a:p>
                      <a:endParaRPr lang="pl-PL"/>
                    </a:p>
                  </a:txBody>
                  <a:tcPr/>
                </a:tc>
                <a:tc hMerge="1">
                  <a:txBody>
                    <a:bodyPr/>
                    <a:lstStyle/>
                    <a:p>
                      <a:endParaRPr lang="pl-PL"/>
                    </a:p>
                  </a:txBody>
                  <a:tcPr/>
                </a:tc>
                <a:tc gridSpan="3">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Gospodarstwa pozostałe</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val="2848235550"/>
                  </a:ext>
                </a:extLst>
              </a:tr>
              <a:tr h="402570">
                <a:tc vMerge="1">
                  <a:txBody>
                    <a:bodyPr/>
                    <a:lstStyle/>
                    <a:p>
                      <a:endParaRPr lang="pl-PL"/>
                    </a:p>
                  </a:txBody>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do 25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25-50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l" fontAlgn="base">
                        <a:lnSpc>
                          <a:spcPct val="107000"/>
                        </a:lnSpc>
                        <a:spcAft>
                          <a:spcPts val="800"/>
                        </a:spcAft>
                      </a:pPr>
                      <a:r>
                        <a:rPr lang="pl-PL"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ponad 50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do 25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25-50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l" fontAlgn="base">
                        <a:lnSpc>
                          <a:spcPct val="107000"/>
                        </a:lnSpc>
                        <a:spcAft>
                          <a:spcPts val="800"/>
                        </a:spcAft>
                      </a:pPr>
                      <a:r>
                        <a:rPr lang="pl-PL"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ponad 50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3102144295"/>
                  </a:ext>
                </a:extLst>
              </a:tr>
              <a:tr h="196208">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Liczba gospodarstw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225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626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1012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4596129"/>
                  </a:ext>
                </a:extLst>
              </a:tr>
              <a:tr h="196208">
                <a:tc>
                  <a:txBody>
                    <a:bodyPr/>
                    <a:lstStyle/>
                    <a:p>
                      <a:pPr algn="l" fontAlgn="base">
                        <a:lnSpc>
                          <a:spcPct val="107000"/>
                        </a:lnSpc>
                        <a:spcAft>
                          <a:spcPts val="800"/>
                        </a:spcAft>
                      </a:pPr>
                      <a:r>
                        <a:rPr lang="pl-PL" sz="1600">
                          <a:effectLst/>
                          <a:latin typeface="Times New Roman" panose="02020603050405020304" pitchFamily="18" charset="0"/>
                          <a:ea typeface="Calibri" panose="020F0502020204030204" pitchFamily="34" charset="0"/>
                          <a:cs typeface="Times New Roman" panose="02020603050405020304" pitchFamily="18" charset="0"/>
                        </a:rPr>
                        <a:t>Powierzchnia UR (ha)</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10,7</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26,5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48,1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12,3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21,0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44,2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3785430"/>
                  </a:ext>
                </a:extLst>
              </a:tr>
              <a:tr h="196208">
                <a:tc>
                  <a:txBody>
                    <a:bodyPr/>
                    <a:lstStyle/>
                    <a:p>
                      <a:pPr algn="l" fontAlgn="base">
                        <a:lnSpc>
                          <a:spcPct val="107000"/>
                        </a:lnSpc>
                        <a:spcAft>
                          <a:spcPts val="800"/>
                        </a:spcAft>
                      </a:pPr>
                      <a:r>
                        <a:rPr lang="pl-PL" sz="1600" dirty="0">
                          <a:effectLst/>
                          <a:latin typeface="Times New Roman" panose="02020603050405020304" pitchFamily="18" charset="0"/>
                          <a:ea typeface="Calibri" panose="020F0502020204030204" pitchFamily="34" charset="0"/>
                          <a:cs typeface="Times New Roman" panose="02020603050405020304" pitchFamily="18" charset="0"/>
                        </a:rPr>
                        <a:t>Nakłady pracy (AWU)</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1,66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1,78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2,14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1,65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1,82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2,15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0007859"/>
                  </a:ext>
                </a:extLst>
              </a:tr>
              <a:tr h="196208">
                <a:tc>
                  <a:txBody>
                    <a:bodyPr/>
                    <a:lstStyle/>
                    <a:p>
                      <a:pPr algn="l" fontAlgn="base">
                        <a:lnSpc>
                          <a:spcPct val="107000"/>
                        </a:lnSpc>
                        <a:spcAft>
                          <a:spcPts val="800"/>
                        </a:spcAft>
                      </a:pPr>
                      <a:r>
                        <a:rPr lang="pl-PL" sz="1600">
                          <a:effectLst/>
                          <a:latin typeface="Times New Roman" panose="02020603050405020304" pitchFamily="18" charset="0"/>
                          <a:ea typeface="Calibri" panose="020F0502020204030204" pitchFamily="34" charset="0"/>
                          <a:cs typeface="Times New Roman" panose="02020603050405020304" pitchFamily="18" charset="0"/>
                        </a:rPr>
                        <a:t>Wartość kapitału (tys. zł)</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250,5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402,9</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827,4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271,0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533,7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128,7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8006384"/>
                  </a:ext>
                </a:extLst>
              </a:tr>
              <a:tr h="196208">
                <a:tc>
                  <a:txBody>
                    <a:bodyPr/>
                    <a:lstStyle/>
                    <a:p>
                      <a:pPr algn="l" fontAlgn="base">
                        <a:lnSpc>
                          <a:spcPct val="107000"/>
                        </a:lnSpc>
                        <a:spcAft>
                          <a:spcPts val="800"/>
                        </a:spcAft>
                      </a:pPr>
                      <a:r>
                        <a:rPr lang="pl-PL" sz="1600">
                          <a:effectLst/>
                          <a:latin typeface="Times New Roman" panose="02020603050405020304" pitchFamily="18" charset="0"/>
                          <a:ea typeface="Calibri" panose="020F0502020204030204" pitchFamily="34" charset="0"/>
                          <a:cs typeface="Times New Roman" panose="02020603050405020304" pitchFamily="18" charset="0"/>
                        </a:rPr>
                        <a:t>WBG</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0,83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0,74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0,64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0,85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0,80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0,82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4766471"/>
                  </a:ext>
                </a:extLst>
              </a:tr>
              <a:tr h="196208">
                <a:tc>
                  <a:txBody>
                    <a:bodyPr/>
                    <a:lstStyle/>
                    <a:p>
                      <a:pPr algn="l" fontAlgn="base">
                        <a:lnSpc>
                          <a:spcPct val="107000"/>
                        </a:lnSpc>
                        <a:spcAft>
                          <a:spcPts val="800"/>
                        </a:spcAft>
                      </a:pPr>
                      <a:r>
                        <a:rPr lang="pl-PL" sz="1600">
                          <a:effectLst/>
                          <a:latin typeface="Times New Roman" panose="02020603050405020304" pitchFamily="18" charset="0"/>
                          <a:ea typeface="Calibri" panose="020F0502020204030204" pitchFamily="34" charset="0"/>
                          <a:cs typeface="Times New Roman" panose="02020603050405020304" pitchFamily="18" charset="0"/>
                        </a:rPr>
                        <a:t>Udział GO w UR (%)</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42,2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49,8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54,8</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56,6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64,1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67,4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6152662"/>
                  </a:ext>
                </a:extLst>
              </a:tr>
              <a:tr h="196208">
                <a:tc>
                  <a:txBody>
                    <a:bodyPr/>
                    <a:lstStyle/>
                    <a:p>
                      <a:pPr algn="l" fontAlgn="base">
                        <a:lnSpc>
                          <a:spcPct val="107000"/>
                        </a:lnSpc>
                        <a:spcAft>
                          <a:spcPts val="800"/>
                        </a:spcAft>
                      </a:pPr>
                      <a:r>
                        <a:rPr lang="pl-PL" sz="1600">
                          <a:effectLst/>
                          <a:latin typeface="Times New Roman" panose="02020603050405020304" pitchFamily="18" charset="0"/>
                          <a:ea typeface="Calibri" panose="020F0502020204030204" pitchFamily="34" charset="0"/>
                          <a:cs typeface="Times New Roman" panose="02020603050405020304" pitchFamily="18" charset="0"/>
                        </a:rPr>
                        <a:t>Udział TUZ w UR (%)</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57,2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50,2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45,2</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43,3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35,9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32,6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5810562"/>
                  </a:ext>
                </a:extLst>
              </a:tr>
              <a:tr h="196208">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Koszty ogółem (zł/ha)</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5075</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3446</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3597</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4816</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6095</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8017</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9545661"/>
                  </a:ext>
                </a:extLst>
              </a:tr>
              <a:tr h="196208">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Koszty bezpośrednie (zł/ha)</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1769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1235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1399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2058</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3032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4353</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7120769"/>
                  </a:ext>
                </a:extLst>
              </a:tr>
              <a:tr h="196208">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Produktywność ziemi (zł/ha)</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6947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5099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5171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5653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8153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11572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2874698"/>
                  </a:ext>
                </a:extLst>
              </a:tr>
              <a:tr h="196208">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Produktywność pracy (tys. zł/AWU)</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40,8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73,4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118,7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40,6</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91,1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227,0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1118741"/>
                  </a:ext>
                </a:extLst>
              </a:tr>
              <a:tr h="196208">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Dochód (zł/ha)</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4051</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3617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3414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2389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3798</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5157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68893640"/>
                  </a:ext>
                </a:extLst>
              </a:tr>
              <a:tr h="196208">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Dochód bez dopłat (zł/ha)</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1566</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1588</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1545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700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1987</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3596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265568358"/>
                  </a:ext>
                </a:extLst>
              </a:tr>
              <a:tr h="196208">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Dochód (tys. zł/FWU)</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24,8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53,1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80,0</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17,4</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43,2</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108,6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816693421"/>
                  </a:ext>
                </a:extLst>
              </a:tr>
              <a:tr h="196208">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Stopa inwestycji netto (%)</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11,0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39,3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-14,6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-11,0</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42,5</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331936155"/>
                  </a:ext>
                </a:extLst>
              </a:tr>
            </a:tbl>
          </a:graphicData>
        </a:graphic>
      </p:graphicFrame>
      <p:sp>
        <p:nvSpPr>
          <p:cNvPr id="6" name="pole tekstowe 5">
            <a:extLst>
              <a:ext uri="{FF2B5EF4-FFF2-40B4-BE49-F238E27FC236}">
                <a16:creationId xmlns:a16="http://schemas.microsoft.com/office/drawing/2014/main" id="{FDF85D23-E5D2-4D3A-9F86-3DA100DB5B2B}"/>
              </a:ext>
            </a:extLst>
          </p:cNvPr>
          <p:cNvSpPr txBox="1"/>
          <p:nvPr/>
        </p:nvSpPr>
        <p:spPr>
          <a:xfrm>
            <a:off x="354359" y="188640"/>
            <a:ext cx="8435279" cy="1138773"/>
          </a:xfrm>
          <a:prstGeom prst="rect">
            <a:avLst/>
          </a:prstGeom>
          <a:noFill/>
        </p:spPr>
        <p:txBody>
          <a:bodyPr wrap="square">
            <a:spAutoFit/>
          </a:bodyPr>
          <a:lstStyle/>
          <a:p>
            <a:r>
              <a:rPr kumimoji="0" lang="pl-PL" sz="3400" b="0" i="0" u="none" strike="noStrike" kern="1200" cap="none" spc="0" normalizeH="0" baseline="0" noProof="0" dirty="0">
                <a:ln>
                  <a:noFill/>
                </a:ln>
                <a:solidFill>
                  <a:prstClr val="black"/>
                </a:solidFill>
                <a:effectLst/>
                <a:uLnTx/>
                <a:uFillTx/>
                <a:latin typeface="Calibri"/>
                <a:ea typeface="+mj-ea"/>
                <a:cs typeface="+mj-cs"/>
              </a:rPr>
              <a:t>Gospodarstwa ekologiczne w danych Polskiego FADN w latach 2018-2020</a:t>
            </a:r>
            <a:endParaRPr lang="pl-PL" dirty="0"/>
          </a:p>
        </p:txBody>
      </p:sp>
      <p:sp>
        <p:nvSpPr>
          <p:cNvPr id="7" name="pole tekstowe 6">
            <a:extLst>
              <a:ext uri="{FF2B5EF4-FFF2-40B4-BE49-F238E27FC236}">
                <a16:creationId xmlns:a16="http://schemas.microsoft.com/office/drawing/2014/main" id="{561C7BA6-2971-4469-9233-B56367423D91}"/>
              </a:ext>
            </a:extLst>
          </p:cNvPr>
          <p:cNvSpPr txBox="1"/>
          <p:nvPr/>
        </p:nvSpPr>
        <p:spPr>
          <a:xfrm>
            <a:off x="1979712" y="1327413"/>
            <a:ext cx="5760640" cy="461665"/>
          </a:xfrm>
          <a:prstGeom prst="rect">
            <a:avLst/>
          </a:prstGeom>
          <a:noFill/>
        </p:spPr>
        <p:txBody>
          <a:bodyPr wrap="square" rtlCol="0">
            <a:spAutoFit/>
          </a:bodyPr>
          <a:lstStyle/>
          <a:p>
            <a:r>
              <a:rPr lang="pl-PL" sz="2400" b="1" dirty="0">
                <a:latin typeface="Times New Roman" panose="02020603050405020304" pitchFamily="18" charset="0"/>
                <a:cs typeface="Times New Roman" panose="02020603050405020304" pitchFamily="18" charset="0"/>
              </a:rPr>
              <a:t>Gospodarstwa z krowami mlecznymi</a:t>
            </a:r>
          </a:p>
        </p:txBody>
      </p:sp>
      <p:sp>
        <p:nvSpPr>
          <p:cNvPr id="8" name="pole tekstowe 10">
            <a:extLst>
              <a:ext uri="{FF2B5EF4-FFF2-40B4-BE49-F238E27FC236}">
                <a16:creationId xmlns:a16="http://schemas.microsoft.com/office/drawing/2014/main" id="{C923285F-560F-4D05-8C0E-89FE8EA00BEC}"/>
              </a:ext>
            </a:extLst>
          </p:cNvPr>
          <p:cNvSpPr txBox="1"/>
          <p:nvPr/>
        </p:nvSpPr>
        <p:spPr>
          <a:xfrm>
            <a:off x="5004048" y="6611779"/>
            <a:ext cx="5544616" cy="24622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pl-PL" sz="1000" b="0" i="1"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Źródło; opracowanie własne na podstawie danych </a:t>
            </a:r>
            <a:r>
              <a:rPr lang="pl-PL" sz="1000" i="1" kern="0" dirty="0">
                <a:solidFill>
                  <a:srgbClr val="000000"/>
                </a:solidFill>
                <a:latin typeface="Times New Roman" panose="02020603050405020304" pitchFamily="18" charset="0"/>
                <a:cs typeface="Times New Roman" panose="02020603050405020304" pitchFamily="18" charset="0"/>
              </a:rPr>
              <a:t>Polskiego FADN</a:t>
            </a:r>
            <a:endParaRPr kumimoji="0" lang="pl-PL" sz="1000" b="0" i="1"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20352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0A1ACBC-9303-4449-A96D-44B22EEF866D}"/>
              </a:ext>
            </a:extLst>
          </p:cNvPr>
          <p:cNvSpPr>
            <a:spLocks noGrp="1"/>
          </p:cNvSpPr>
          <p:nvPr>
            <p:ph type="title"/>
          </p:nvPr>
        </p:nvSpPr>
        <p:spPr/>
        <p:txBody>
          <a:bodyPr/>
          <a:lstStyle/>
          <a:p>
            <a:endParaRPr lang="pl-PL"/>
          </a:p>
        </p:txBody>
      </p:sp>
      <p:graphicFrame>
        <p:nvGraphicFramePr>
          <p:cNvPr id="4" name="Symbol zastępczy zawartości 3">
            <a:extLst>
              <a:ext uri="{FF2B5EF4-FFF2-40B4-BE49-F238E27FC236}">
                <a16:creationId xmlns:a16="http://schemas.microsoft.com/office/drawing/2014/main" id="{47A484AA-A841-4FF9-84ED-66981D7AD26F}"/>
              </a:ext>
            </a:extLst>
          </p:cNvPr>
          <p:cNvGraphicFramePr>
            <a:graphicFrameLocks noGrp="1"/>
          </p:cNvGraphicFramePr>
          <p:nvPr>
            <p:ph idx="1"/>
            <p:extLst>
              <p:ext uri="{D42A27DB-BD31-4B8C-83A1-F6EECF244321}">
                <p14:modId xmlns:p14="http://schemas.microsoft.com/office/powerpoint/2010/main" val="2859426703"/>
              </p:ext>
            </p:extLst>
          </p:nvPr>
        </p:nvGraphicFramePr>
        <p:xfrm>
          <a:off x="251520" y="1556792"/>
          <a:ext cx="8229599" cy="4738371"/>
        </p:xfrm>
        <a:graphic>
          <a:graphicData uri="http://schemas.openxmlformats.org/drawingml/2006/table">
            <a:tbl>
              <a:tblPr firstRow="1" firstCol="1" bandRow="1"/>
              <a:tblGrid>
                <a:gridCol w="2396005">
                  <a:extLst>
                    <a:ext uri="{9D8B030D-6E8A-4147-A177-3AD203B41FA5}">
                      <a16:colId xmlns:a16="http://schemas.microsoft.com/office/drawing/2014/main" val="424518482"/>
                    </a:ext>
                  </a:extLst>
                </a:gridCol>
                <a:gridCol w="966073">
                  <a:extLst>
                    <a:ext uri="{9D8B030D-6E8A-4147-A177-3AD203B41FA5}">
                      <a16:colId xmlns:a16="http://schemas.microsoft.com/office/drawing/2014/main" val="1076382786"/>
                    </a:ext>
                  </a:extLst>
                </a:gridCol>
                <a:gridCol w="966073">
                  <a:extLst>
                    <a:ext uri="{9D8B030D-6E8A-4147-A177-3AD203B41FA5}">
                      <a16:colId xmlns:a16="http://schemas.microsoft.com/office/drawing/2014/main" val="335338984"/>
                    </a:ext>
                  </a:extLst>
                </a:gridCol>
                <a:gridCol w="1001432">
                  <a:extLst>
                    <a:ext uri="{9D8B030D-6E8A-4147-A177-3AD203B41FA5}">
                      <a16:colId xmlns:a16="http://schemas.microsoft.com/office/drawing/2014/main" val="3093171667"/>
                    </a:ext>
                  </a:extLst>
                </a:gridCol>
                <a:gridCol w="1001432">
                  <a:extLst>
                    <a:ext uri="{9D8B030D-6E8A-4147-A177-3AD203B41FA5}">
                      <a16:colId xmlns:a16="http://schemas.microsoft.com/office/drawing/2014/main" val="633590042"/>
                    </a:ext>
                  </a:extLst>
                </a:gridCol>
                <a:gridCol w="949292">
                  <a:extLst>
                    <a:ext uri="{9D8B030D-6E8A-4147-A177-3AD203B41FA5}">
                      <a16:colId xmlns:a16="http://schemas.microsoft.com/office/drawing/2014/main" val="1178240744"/>
                    </a:ext>
                  </a:extLst>
                </a:gridCol>
                <a:gridCol w="949292">
                  <a:extLst>
                    <a:ext uri="{9D8B030D-6E8A-4147-A177-3AD203B41FA5}">
                      <a16:colId xmlns:a16="http://schemas.microsoft.com/office/drawing/2014/main" val="855627285"/>
                    </a:ext>
                  </a:extLst>
                </a:gridCol>
              </a:tblGrid>
              <a:tr h="163110">
                <a:tc rowSpan="2">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Zmienna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gridSpan="3">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Gospodarstwa ekologiczne</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hMerge="1">
                  <a:txBody>
                    <a:bodyPr/>
                    <a:lstStyle/>
                    <a:p>
                      <a:endParaRPr lang="pl-PL"/>
                    </a:p>
                  </a:txBody>
                  <a:tcPr/>
                </a:tc>
                <a:tc hMerge="1">
                  <a:txBody>
                    <a:bodyPr/>
                    <a:lstStyle/>
                    <a:p>
                      <a:endParaRPr lang="pl-PL"/>
                    </a:p>
                  </a:txBody>
                  <a:tcPr/>
                </a:tc>
                <a:tc gridSpan="3">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Gospodarstwa pozostałe</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val="2272374088"/>
                  </a:ext>
                </a:extLst>
              </a:tr>
              <a:tr h="334662">
                <a:tc vMerge="1">
                  <a:txBody>
                    <a:bodyPr/>
                    <a:lstStyle/>
                    <a:p>
                      <a:endParaRPr lang="pl-PL"/>
                    </a:p>
                  </a:txBody>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do 25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25-50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l" fontAlgn="base">
                        <a:lnSpc>
                          <a:spcPct val="107000"/>
                        </a:lnSpc>
                        <a:spcAft>
                          <a:spcPts val="800"/>
                        </a:spcAft>
                      </a:pPr>
                      <a:r>
                        <a:rPr lang="pl-PL"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ponad 50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do 25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25-50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tc>
                  <a:txBody>
                    <a:bodyPr/>
                    <a:lstStyle/>
                    <a:p>
                      <a:pPr algn="l" fontAlgn="base">
                        <a:lnSpc>
                          <a:spcPct val="107000"/>
                        </a:lnSpc>
                        <a:spcAft>
                          <a:spcPts val="800"/>
                        </a:spcAft>
                      </a:pPr>
                      <a:r>
                        <a:rPr lang="pl-PL"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ponad 50 tys. euro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553777070"/>
                  </a:ext>
                </a:extLst>
              </a:tr>
              <a:tr h="163110">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Liczba gospodarstw </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64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945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688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736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7602399"/>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Calibri" panose="020F0502020204030204" pitchFamily="34" charset="0"/>
                          <a:cs typeface="Times New Roman" panose="02020603050405020304" pitchFamily="18" charset="0"/>
                        </a:rPr>
                        <a:t>Powierzchnia UR (ha)</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13,8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13,0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26,1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56,2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1272943"/>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Calibri" panose="020F0502020204030204" pitchFamily="34" charset="0"/>
                          <a:cs typeface="Times New Roman" panose="02020603050405020304" pitchFamily="18" charset="0"/>
                        </a:rPr>
                        <a:t>Nakłady pracy (AWU)</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1,45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1,45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1,68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2,04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8267865"/>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Calibri" panose="020F0502020204030204" pitchFamily="34" charset="0"/>
                          <a:cs typeface="Times New Roman" panose="02020603050405020304" pitchFamily="18" charset="0"/>
                        </a:rPr>
                        <a:t>Wartość kapitału (tys. zł)</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241,6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260,3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510,0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1058,3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8167864"/>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Calibri" panose="020F0502020204030204" pitchFamily="34" charset="0"/>
                          <a:cs typeface="Times New Roman" panose="02020603050405020304" pitchFamily="18" charset="0"/>
                        </a:rPr>
                        <a:t>WBG</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0,87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0,82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0,79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0,82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3302351"/>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Calibri" panose="020F0502020204030204" pitchFamily="34" charset="0"/>
                          <a:cs typeface="Times New Roman" panose="02020603050405020304" pitchFamily="18" charset="0"/>
                        </a:rPr>
                        <a:t>Udział GO w UR (%)</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69,7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79,9</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88,0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93,0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0460663"/>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Calibri" panose="020F0502020204030204" pitchFamily="34" charset="0"/>
                          <a:cs typeface="Times New Roman" panose="02020603050405020304" pitchFamily="18" charset="0"/>
                        </a:rPr>
                        <a:t>Udział TUZ w UR (%)</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26,7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19,6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12,0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7,0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8763917"/>
                  </a:ext>
                </a:extLst>
              </a:tr>
              <a:tr h="163110">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Koszty ogółem (zł/ha)</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3928</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4956</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5670</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6667</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294054"/>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Koszty bezpośrednie (zł/ha)</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1255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2314</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3084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4014</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6059040"/>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Produktywność ziemi (zł/ha)</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4012</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5343</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6337</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7901</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7344851"/>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Produktywność pracy (tys. zł/AWU)</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35,8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44,1</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92,6</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216,4</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4539958"/>
                  </a:ext>
                </a:extLst>
              </a:tr>
              <a:tr h="163110">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Dochód (zł/ha)</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1965</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1676</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2186</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2763</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98712201"/>
                  </a:ext>
                </a:extLst>
              </a:tr>
              <a:tr h="163110">
                <a:tc>
                  <a:txBody>
                    <a:bodyPr/>
                    <a:lstStyle/>
                    <a:p>
                      <a:pPr algn="l"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Dochód bez dopłat (zł/ha)</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-192</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180</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588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1228</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41701257"/>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Dochód (tys. zł/FWU)</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20,2</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14,2</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32,5</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83,3</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393755805"/>
                  </a:ext>
                </a:extLst>
              </a:tr>
              <a:tr h="163110">
                <a:tc>
                  <a:txBody>
                    <a:bodyPr/>
                    <a:lstStyle/>
                    <a:p>
                      <a:pPr algn="l"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Stopa inwestycji netto (%)</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a:effectLst/>
                          <a:latin typeface="Times New Roman" panose="02020603050405020304" pitchFamily="18" charset="0"/>
                          <a:ea typeface="Times New Roman" panose="02020603050405020304" pitchFamily="18" charset="0"/>
                          <a:cs typeface="Times New Roman" panose="02020603050405020304" pitchFamily="18" charset="0"/>
                        </a:rPr>
                        <a:t>-10,8</a:t>
                      </a:r>
                      <a:endParaRPr lang="pl-PL"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-28,8</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14,2</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7000"/>
                        </a:lnSpc>
                        <a:spcAft>
                          <a:spcPts val="800"/>
                        </a:spcAft>
                      </a:pPr>
                      <a:r>
                        <a:rPr lang="pl-PL" sz="1600" dirty="0">
                          <a:effectLst/>
                          <a:latin typeface="Times New Roman" panose="02020603050405020304" pitchFamily="18" charset="0"/>
                          <a:ea typeface="Times New Roman" panose="02020603050405020304" pitchFamily="18" charset="0"/>
                          <a:cs typeface="Times New Roman" panose="02020603050405020304" pitchFamily="18" charset="0"/>
                        </a:rPr>
                        <a:t>27,4</a:t>
                      </a:r>
                      <a:endParaRPr lang="pl-PL"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074707436"/>
                  </a:ext>
                </a:extLst>
              </a:tr>
            </a:tbl>
          </a:graphicData>
        </a:graphic>
      </p:graphicFrame>
      <p:sp>
        <p:nvSpPr>
          <p:cNvPr id="5" name="pole tekstowe 10">
            <a:extLst>
              <a:ext uri="{FF2B5EF4-FFF2-40B4-BE49-F238E27FC236}">
                <a16:creationId xmlns:a16="http://schemas.microsoft.com/office/drawing/2014/main" id="{80CF09C7-10EA-47B2-B645-C1330CB28513}"/>
              </a:ext>
            </a:extLst>
          </p:cNvPr>
          <p:cNvSpPr txBox="1"/>
          <p:nvPr/>
        </p:nvSpPr>
        <p:spPr>
          <a:xfrm>
            <a:off x="5004048" y="6611779"/>
            <a:ext cx="5544616" cy="24622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pl-PL" sz="1000" b="0" i="1"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Źródło; opracowanie własne na podstawie danych </a:t>
            </a:r>
            <a:r>
              <a:rPr lang="pl-PL" sz="1000" i="1" kern="0" dirty="0">
                <a:solidFill>
                  <a:srgbClr val="000000"/>
                </a:solidFill>
                <a:latin typeface="Times New Roman" panose="02020603050405020304" pitchFamily="18" charset="0"/>
                <a:cs typeface="Times New Roman" panose="02020603050405020304" pitchFamily="18" charset="0"/>
              </a:rPr>
              <a:t>Polskiego FADN</a:t>
            </a:r>
            <a:endParaRPr kumimoji="0" lang="pl-PL" sz="1000" b="0" i="1" u="none" strike="noStrike" kern="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6" name="pole tekstowe 5">
            <a:extLst>
              <a:ext uri="{FF2B5EF4-FFF2-40B4-BE49-F238E27FC236}">
                <a16:creationId xmlns:a16="http://schemas.microsoft.com/office/drawing/2014/main" id="{09F6BCD6-9F1F-4E25-8B54-0213E7EC3920}"/>
              </a:ext>
            </a:extLst>
          </p:cNvPr>
          <p:cNvSpPr txBox="1"/>
          <p:nvPr/>
        </p:nvSpPr>
        <p:spPr>
          <a:xfrm>
            <a:off x="3059832" y="955973"/>
            <a:ext cx="5760640" cy="461665"/>
          </a:xfrm>
          <a:prstGeom prst="rect">
            <a:avLst/>
          </a:prstGeom>
          <a:noFill/>
        </p:spPr>
        <p:txBody>
          <a:bodyPr wrap="square" rtlCol="0">
            <a:spAutoFit/>
          </a:bodyPr>
          <a:lstStyle/>
          <a:p>
            <a:r>
              <a:rPr lang="pl-PL" sz="2400" b="1" dirty="0">
                <a:latin typeface="Times New Roman" panose="02020603050405020304" pitchFamily="18" charset="0"/>
                <a:cs typeface="Times New Roman" panose="02020603050405020304" pitchFamily="18" charset="0"/>
              </a:rPr>
              <a:t>Gospodarstwa mieszane</a:t>
            </a:r>
          </a:p>
        </p:txBody>
      </p:sp>
      <p:sp>
        <p:nvSpPr>
          <p:cNvPr id="7" name="pole tekstowe 6">
            <a:extLst>
              <a:ext uri="{FF2B5EF4-FFF2-40B4-BE49-F238E27FC236}">
                <a16:creationId xmlns:a16="http://schemas.microsoft.com/office/drawing/2014/main" id="{8992B7EA-8370-442C-BF41-F98EEA9C612D}"/>
              </a:ext>
            </a:extLst>
          </p:cNvPr>
          <p:cNvSpPr txBox="1"/>
          <p:nvPr/>
        </p:nvSpPr>
        <p:spPr>
          <a:xfrm>
            <a:off x="207977" y="70232"/>
            <a:ext cx="9179409" cy="1138773"/>
          </a:xfrm>
          <a:prstGeom prst="rect">
            <a:avLst/>
          </a:prstGeom>
          <a:noFill/>
        </p:spPr>
        <p:txBody>
          <a:bodyPr wrap="square">
            <a:spAutoFit/>
          </a:bodyPr>
          <a:lstStyle/>
          <a:p>
            <a:r>
              <a:rPr kumimoji="0" lang="pl-PL" sz="3400" b="0" i="0" u="none" strike="noStrike" kern="1200" cap="none" spc="0" normalizeH="0" baseline="0" noProof="0" dirty="0">
                <a:ln>
                  <a:noFill/>
                </a:ln>
                <a:solidFill>
                  <a:prstClr val="black"/>
                </a:solidFill>
                <a:effectLst/>
                <a:uLnTx/>
                <a:uFillTx/>
                <a:latin typeface="Calibri"/>
                <a:ea typeface="+mj-ea"/>
                <a:cs typeface="+mj-cs"/>
              </a:rPr>
              <a:t>Gospodarstwa ekologiczne w danych Polskiego FADN w latach 2018-2020</a:t>
            </a:r>
            <a:endParaRPr lang="pl-PL" dirty="0"/>
          </a:p>
        </p:txBody>
      </p:sp>
    </p:spTree>
    <p:extLst>
      <p:ext uri="{BB962C8B-B14F-4D97-AF65-F5344CB8AC3E}">
        <p14:creationId xmlns:p14="http://schemas.microsoft.com/office/powerpoint/2010/main" val="22757687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2CE0730-45CD-4C81-BC42-5329F03D62DF}"/>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4A2F1ACE-5B57-4FBC-8146-78EADF393373}"/>
              </a:ext>
            </a:extLst>
          </p:cNvPr>
          <p:cNvSpPr>
            <a:spLocks noGrp="1"/>
          </p:cNvSpPr>
          <p:nvPr>
            <p:ph idx="1"/>
          </p:nvPr>
        </p:nvSpPr>
        <p:spPr>
          <a:xfrm>
            <a:off x="302840" y="2428385"/>
            <a:ext cx="8229600" cy="4525963"/>
          </a:xfrm>
        </p:spPr>
        <p:txBody>
          <a:bodyPr>
            <a:normAutofit/>
          </a:bodyPr>
          <a:lstStyle/>
          <a:p>
            <a:pPr marL="0" lvl="0" indent="0" algn="just">
              <a:lnSpc>
                <a:spcPct val="150000"/>
              </a:lnSpc>
              <a:spcAft>
                <a:spcPts val="800"/>
              </a:spcAft>
              <a:buNone/>
            </a:pPr>
            <a:r>
              <a:rPr lang="pl-PL" sz="1400" b="1" kern="1200" dirty="0">
                <a:solidFill>
                  <a:srgbClr val="000000"/>
                </a:solidFill>
                <a:effectLst/>
                <a:latin typeface="Times New Roman" panose="02020603050405020304" pitchFamily="18" charset="0"/>
                <a:ea typeface="+mj-ea"/>
                <a:cs typeface="Times New Roman" panose="02020603050405020304" pitchFamily="18" charset="0"/>
              </a:rPr>
              <a:t>Istotne jest zatem ustalenie:</a:t>
            </a:r>
          </a:p>
          <a:p>
            <a:pPr algn="just">
              <a:lnSpc>
                <a:spcPct val="150000"/>
              </a:lnSpc>
              <a:spcAft>
                <a:spcPts val="800"/>
              </a:spcAft>
            </a:pPr>
            <a:r>
              <a:rPr lang="pl-PL" sz="1400" kern="1200" dirty="0">
                <a:solidFill>
                  <a:srgbClr val="000000"/>
                </a:solidFill>
                <a:effectLst/>
                <a:latin typeface="Times New Roman" panose="02020603050405020304" pitchFamily="18" charset="0"/>
                <a:ea typeface="+mj-ea"/>
                <a:cs typeface="Times New Roman" panose="02020603050405020304" pitchFamily="18" charset="0"/>
              </a:rPr>
              <a:t>zmian potencjału i organizacji produkcji (np. w latach 2016-2021), a także zdolności konkurencyjnej rolnictwa z obszarów (gmin) z ograniczeniami naturalnymi lub innymi szczególnymi ograniczenia (ONW), w tym z obszarów szczególnie zagrożonych erozją wietrzną i wodną, a także z obszarów Natura 2000 i z UR </a:t>
            </a:r>
            <a:r>
              <a:rPr lang="pl-PL" sz="1400" kern="1200" dirty="0" err="1">
                <a:solidFill>
                  <a:srgbClr val="000000"/>
                </a:solidFill>
                <a:effectLst/>
                <a:latin typeface="Times New Roman" panose="02020603050405020304" pitchFamily="18" charset="0"/>
                <a:ea typeface="+mj-ea"/>
                <a:cs typeface="Times New Roman" panose="02020603050405020304" pitchFamily="18" charset="0"/>
              </a:rPr>
              <a:t>HNVf</a:t>
            </a:r>
            <a:r>
              <a:rPr lang="pl-PL" sz="1400" kern="1200" dirty="0">
                <a:solidFill>
                  <a:srgbClr val="000000"/>
                </a:solidFill>
                <a:effectLst/>
                <a:latin typeface="Times New Roman" panose="02020603050405020304" pitchFamily="18" charset="0"/>
                <a:ea typeface="+mj-ea"/>
                <a:cs typeface="Times New Roman" panose="02020603050405020304" pitchFamily="18" charset="0"/>
              </a:rPr>
              <a:t>;</a:t>
            </a:r>
          </a:p>
          <a:p>
            <a:pPr algn="just">
              <a:lnSpc>
                <a:spcPct val="150000"/>
              </a:lnSpc>
              <a:spcAft>
                <a:spcPts val="800"/>
              </a:spcAft>
            </a:pPr>
            <a:r>
              <a:rPr lang="pl-PL" sz="1400" kern="1200" dirty="0">
                <a:solidFill>
                  <a:srgbClr val="000000"/>
                </a:solidFill>
                <a:effectLst/>
                <a:latin typeface="Times New Roman" panose="02020603050405020304" pitchFamily="18" charset="0"/>
                <a:ea typeface="+mj-ea"/>
              </a:rPr>
              <a:t>zmian potencjału i organizacji produkcji (np. w latach 2016-2021), a także zdolności konkurencyjnej rolnictwa z obszarów (gmin) z różnym nasyceniem produkcji ekologicznej, w tym szczególnie tej objętej wsparciem w ramach WPR. </a:t>
            </a:r>
          </a:p>
          <a:p>
            <a:pPr algn="just">
              <a:lnSpc>
                <a:spcPct val="150000"/>
              </a:lnSpc>
              <a:spcAft>
                <a:spcPts val="800"/>
              </a:spcAft>
            </a:pPr>
            <a:r>
              <a:rPr lang="pl-PL" sz="1400" dirty="0">
                <a:solidFill>
                  <a:srgbClr val="000000"/>
                </a:solidFill>
                <a:effectLst/>
                <a:latin typeface="Times New Roman" panose="02020603050405020304" pitchFamily="18" charset="0"/>
                <a:ea typeface="Calibri" panose="020F0502020204030204" pitchFamily="34" charset="0"/>
              </a:rPr>
              <a:t>potencjału i organizacji produkcji, a także zdolności konkurencyjnej gospodarstw rolnych realizujących inwestycje środowiskowo-klimatyczne.</a:t>
            </a:r>
            <a:endParaRPr lang="pl-PL" sz="1400" kern="1200" dirty="0">
              <a:solidFill>
                <a:srgbClr val="000000"/>
              </a:solidFill>
              <a:effectLst/>
              <a:latin typeface="Times New Roman" panose="02020603050405020304" pitchFamily="18" charset="0"/>
              <a:ea typeface="+mj-ea"/>
              <a:cs typeface="Times New Roman" panose="02020603050405020304" pitchFamily="18" charset="0"/>
            </a:endParaRPr>
          </a:p>
          <a:p>
            <a:pPr algn="just">
              <a:lnSpc>
                <a:spcPct val="150000"/>
              </a:lnSpc>
              <a:spcAft>
                <a:spcPts val="800"/>
              </a:spcAft>
            </a:pPr>
            <a:endParaRPr lang="pl-PL" sz="1900" kern="1200" dirty="0">
              <a:solidFill>
                <a:srgbClr val="000000"/>
              </a:solidFill>
              <a:effectLst/>
              <a:latin typeface="Times New Roman" panose="02020603050405020304" pitchFamily="18" charset="0"/>
              <a:ea typeface="+mj-ea"/>
              <a:cs typeface="Times New Roman" panose="02020603050405020304" pitchFamily="18" charset="0"/>
            </a:endParaRPr>
          </a:p>
          <a:p>
            <a:pPr algn="just">
              <a:lnSpc>
                <a:spcPct val="150000"/>
              </a:lnSpc>
              <a:spcAft>
                <a:spcPts val="800"/>
              </a:spcAft>
            </a:pPr>
            <a:endParaRPr lang="pl-PL" sz="19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pl-PL" dirty="0"/>
          </a:p>
        </p:txBody>
      </p:sp>
      <p:sp>
        <p:nvSpPr>
          <p:cNvPr id="5" name="pole tekstowe 4">
            <a:extLst>
              <a:ext uri="{FF2B5EF4-FFF2-40B4-BE49-F238E27FC236}">
                <a16:creationId xmlns:a16="http://schemas.microsoft.com/office/drawing/2014/main" id="{533B00D4-4FE0-44AD-AB36-CBA07021DD1D}"/>
              </a:ext>
            </a:extLst>
          </p:cNvPr>
          <p:cNvSpPr txBox="1"/>
          <p:nvPr/>
        </p:nvSpPr>
        <p:spPr>
          <a:xfrm>
            <a:off x="611560" y="273949"/>
            <a:ext cx="7787208" cy="2154436"/>
          </a:xfrm>
          <a:prstGeom prst="rect">
            <a:avLst/>
          </a:prstGeom>
          <a:noFill/>
        </p:spPr>
        <p:txBody>
          <a:bodyPr wrap="square">
            <a:spAutoFit/>
          </a:bodyPr>
          <a:lstStyle/>
          <a:p>
            <a:pPr algn="ctr"/>
            <a:r>
              <a:rPr lang="pl-PL" dirty="0">
                <a:solidFill>
                  <a:srgbClr val="000000"/>
                </a:solidFill>
                <a:effectLst/>
                <a:latin typeface="Times New Roman" panose="02020603050405020304" pitchFamily="18" charset="0"/>
                <a:ea typeface="Calibri" panose="020F0502020204030204" pitchFamily="34" charset="0"/>
              </a:rPr>
              <a:t>Pożądane jest zatem podjęcie się analiz służących odpowiedzi na pytanie o </a:t>
            </a:r>
            <a:r>
              <a:rPr lang="pl-PL" kern="1200" dirty="0">
                <a:solidFill>
                  <a:srgbClr val="000000"/>
                </a:solidFill>
                <a:effectLst/>
                <a:latin typeface="Times New Roman" panose="02020603050405020304" pitchFamily="18" charset="0"/>
                <a:ea typeface="+mj-ea"/>
              </a:rPr>
              <a:t>implikacje organizacyjne, środowiskowe i ekonomiczne działań adaptacyjnych i </a:t>
            </a:r>
            <a:r>
              <a:rPr lang="pl-PL" kern="1200" dirty="0" err="1">
                <a:solidFill>
                  <a:srgbClr val="000000"/>
                </a:solidFill>
                <a:effectLst/>
                <a:latin typeface="Times New Roman" panose="02020603050405020304" pitchFamily="18" charset="0"/>
                <a:ea typeface="+mj-ea"/>
              </a:rPr>
              <a:t>mitygacyjnych</a:t>
            </a:r>
            <a:r>
              <a:rPr lang="pl-PL" kern="1200" dirty="0">
                <a:solidFill>
                  <a:srgbClr val="000000"/>
                </a:solidFill>
                <a:effectLst/>
                <a:latin typeface="Times New Roman" panose="02020603050405020304" pitchFamily="18" charset="0"/>
                <a:ea typeface="+mj-ea"/>
              </a:rPr>
              <a:t> podejmowanych przez gospodarstwa rolne działających w różnych warunkach przyrodniczo-organizacyjnych.</a:t>
            </a:r>
          </a:p>
          <a:p>
            <a:r>
              <a:rPr lang="pl-PL" sz="1400" kern="1200" dirty="0">
                <a:solidFill>
                  <a:srgbClr val="000000"/>
                </a:solidFill>
                <a:effectLst/>
                <a:latin typeface="Times New Roman" panose="02020603050405020304" pitchFamily="18" charset="0"/>
                <a:ea typeface="+mj-ea"/>
              </a:rPr>
              <a:t> </a:t>
            </a:r>
          </a:p>
          <a:p>
            <a:pPr algn="ctr"/>
            <a:r>
              <a:rPr lang="pl-PL" sz="1600" b="1" kern="1200" dirty="0">
                <a:solidFill>
                  <a:srgbClr val="000000"/>
                </a:solidFill>
                <a:effectLst/>
                <a:latin typeface="Times New Roman" panose="02020603050405020304" pitchFamily="18" charset="0"/>
                <a:ea typeface="+mj-ea"/>
              </a:rPr>
              <a:t>Odpowiedź na tak postawione pytanie jest wyjątkowo ważna z punktu widzenia dostarczania przez rolnictwo dostatecznej ilości i jakości dóbr publicznych służących społeczeństwu</a:t>
            </a:r>
            <a:endParaRPr lang="pl-PL" sz="1600" b="1" dirty="0"/>
          </a:p>
        </p:txBody>
      </p:sp>
    </p:spTree>
    <p:extLst>
      <p:ext uri="{BB962C8B-B14F-4D97-AF65-F5344CB8AC3E}">
        <p14:creationId xmlns:p14="http://schemas.microsoft.com/office/powerpoint/2010/main" val="22194853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SlipskiL\Desktop\JUBILEUSZ  70_LECIA IERIGZ-PIB\PREZENTACJA TLO_01.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825" y="28575"/>
            <a:ext cx="57769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ytuł 1"/>
          <p:cNvSpPr>
            <a:spLocks noGrp="1"/>
          </p:cNvSpPr>
          <p:nvPr>
            <p:ph type="ctrTitle"/>
          </p:nvPr>
        </p:nvSpPr>
        <p:spPr>
          <a:xfrm>
            <a:off x="251520" y="2852936"/>
            <a:ext cx="7772400" cy="1470025"/>
          </a:xfrm>
        </p:spPr>
        <p:txBody>
          <a:bodyPr/>
          <a:lstStyle/>
          <a:p>
            <a:pPr marL="0" marR="0" lvl="0" indent="0" defTabSz="914400" rtl="0" eaLnBrk="0" fontAlgn="base" latinLnBrk="0" hangingPunct="0">
              <a:lnSpc>
                <a:spcPct val="100000"/>
              </a:lnSpc>
              <a:spcBef>
                <a:spcPct val="20000"/>
              </a:spcBef>
              <a:spcAft>
                <a:spcPct val="0"/>
              </a:spcAft>
              <a:tabLst/>
              <a:defRPr/>
            </a:pPr>
            <a:r>
              <a:rPr kumimoji="0" lang="pl-PL" altLang="en-US" sz="3200" b="0" i="0" u="none" strike="noStrike" kern="1200" cap="none" spc="0" normalizeH="0" baseline="0" noProof="0" dirty="0">
                <a:ln>
                  <a:noFill/>
                </a:ln>
                <a:solidFill>
                  <a:prstClr val="black"/>
                </a:solidFill>
                <a:effectLst/>
                <a:uLnTx/>
                <a:uFillTx/>
                <a:latin typeface="Calibri"/>
                <a:ea typeface="+mn-ea"/>
                <a:cs typeface="+mn-cs"/>
              </a:rPr>
              <a:t>Dziękuję za uwagę</a:t>
            </a:r>
            <a:br>
              <a:rPr kumimoji="0" lang="pl-PL" altLang="en-US" sz="3200" b="0" i="0" u="none" strike="noStrike" kern="1200" cap="none" spc="0" normalizeH="0" baseline="0" noProof="0" dirty="0">
                <a:ln>
                  <a:noFill/>
                </a:ln>
                <a:solidFill>
                  <a:prstClr val="black"/>
                </a:solidFill>
                <a:effectLst/>
                <a:uLnTx/>
                <a:uFillTx/>
                <a:latin typeface="Calibri"/>
                <a:ea typeface="+mn-ea"/>
                <a:cs typeface="+mn-cs"/>
              </a:rPr>
            </a:br>
            <a:r>
              <a:rPr kumimoji="0" lang="pl-PL" altLang="en-US" sz="3200" b="0" i="0" u="none" strike="noStrike" kern="1200" cap="none" spc="0" normalizeH="0" baseline="0" noProof="0" dirty="0">
                <a:ln>
                  <a:noFill/>
                </a:ln>
                <a:solidFill>
                  <a:prstClr val="black"/>
                </a:solidFill>
                <a:effectLst/>
                <a:uLnTx/>
                <a:uFillTx/>
                <a:latin typeface="Calibri"/>
                <a:ea typeface="+mn-ea"/>
                <a:cs typeface="+mn-cs"/>
              </a:rPr>
              <a:t>marek.zielinski@ierigz.waw.pl</a:t>
            </a:r>
            <a:br>
              <a:rPr kumimoji="0" lang="en-GB" altLang="en-US" sz="3200" b="0" i="0" u="none" strike="noStrike" kern="1200" cap="none" spc="0" normalizeH="0" baseline="0" noProof="0" dirty="0">
                <a:ln>
                  <a:noFill/>
                </a:ln>
                <a:solidFill>
                  <a:prstClr val="black"/>
                </a:solidFill>
                <a:effectLst/>
                <a:uLnTx/>
                <a:uFillTx/>
                <a:latin typeface="Calibri"/>
                <a:ea typeface="+mn-ea"/>
                <a:cs typeface="+mn-cs"/>
              </a:rPr>
            </a:br>
            <a:endParaRPr lang="pl-PL" altLang="en-US" dirty="0"/>
          </a:p>
        </p:txBody>
      </p:sp>
    </p:spTree>
    <p:extLst>
      <p:ext uri="{BB962C8B-B14F-4D97-AF65-F5344CB8AC3E}">
        <p14:creationId xmlns:p14="http://schemas.microsoft.com/office/powerpoint/2010/main" val="3579971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SlipskiL\Desktop\JUBILEUSZ  70_LECIA IERIGZ-PIB\PREZENTACJA TLO_01.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825" y="28575"/>
            <a:ext cx="57769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ytuł 1">
            <a:extLst>
              <a:ext uri="{FF2B5EF4-FFF2-40B4-BE49-F238E27FC236}">
                <a16:creationId xmlns:a16="http://schemas.microsoft.com/office/drawing/2014/main" id="{CD8D48E4-8C5B-4171-9BDA-F63B2EDA866B}"/>
              </a:ext>
            </a:extLst>
          </p:cNvPr>
          <p:cNvSpPr>
            <a:spLocks noGrp="1"/>
          </p:cNvSpPr>
          <p:nvPr>
            <p:ph type="ctrTitle"/>
          </p:nvPr>
        </p:nvSpPr>
        <p:spPr>
          <a:xfrm>
            <a:off x="685800" y="43044"/>
            <a:ext cx="7772400" cy="1395586"/>
          </a:xfrm>
        </p:spPr>
        <p:txBody>
          <a:bodyPr/>
          <a:lstStyle/>
          <a:p>
            <a:pPr marL="342900" marR="0" lvl="0" indent="-342900" defTabSz="914400" rtl="0" eaLnBrk="0" fontAlgn="base" latinLnBrk="0" hangingPunct="0">
              <a:lnSpc>
                <a:spcPct val="100000"/>
              </a:lnSpc>
              <a:spcBef>
                <a:spcPct val="20000"/>
              </a:spcBef>
              <a:spcAft>
                <a:spcPct val="0"/>
              </a:spcAft>
              <a:buClrTx/>
              <a:buSzTx/>
              <a:buFont typeface="Arial" charset="0"/>
              <a:buChar char="•"/>
              <a:tabLst/>
              <a:defRPr/>
            </a:pP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28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Plan prezentacji </a:t>
            </a: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lang="pl-PL" sz="2000" b="1" dirty="0">
                <a:solidFill>
                  <a:prstClr val="black"/>
                </a:solidFill>
                <a:latin typeface="Times New Roman" panose="02020603050405020304" pitchFamily="18" charset="0"/>
                <a:ea typeface="+mn-ea"/>
                <a:cs typeface="Times New Roman" panose="02020603050405020304" pitchFamily="18" charset="0"/>
              </a:rPr>
              <a:t>D. </a:t>
            </a:r>
            <a:r>
              <a:rPr kumimoji="0" lang="pl-PL"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pl-PL"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Gospodarstwa realizujące inwestycje środowiskowo-klimatyczne</a:t>
            </a:r>
            <a:r>
              <a:rPr lang="pl-PL" sz="2400" dirty="0">
                <a:solidFill>
                  <a:prstClr val="black"/>
                </a:solidFill>
                <a:latin typeface="Times New Roman" panose="02020603050405020304" pitchFamily="18" charset="0"/>
                <a:ea typeface="+mn-ea"/>
                <a:cs typeface="Times New Roman" panose="02020603050405020304" pitchFamily="18" charset="0"/>
              </a:rPr>
              <a:t>;</a:t>
            </a:r>
            <a:br>
              <a:rPr lang="pl-PL" sz="2400" dirty="0">
                <a:solidFill>
                  <a:prstClr val="black"/>
                </a:solidFill>
                <a:latin typeface="Times New Roman" panose="02020603050405020304" pitchFamily="18" charset="0"/>
                <a:ea typeface="+mn-ea"/>
                <a:cs typeface="Times New Roman" panose="02020603050405020304" pitchFamily="18" charset="0"/>
              </a:rPr>
            </a:br>
            <a:r>
              <a:rPr lang="pl-PL" sz="2000" dirty="0">
                <a:solidFill>
                  <a:prstClr val="black"/>
                </a:solidFill>
                <a:latin typeface="Times New Roman" panose="02020603050405020304" pitchFamily="18" charset="0"/>
                <a:ea typeface="+mn-ea"/>
                <a:cs typeface="Times New Roman" panose="02020603050405020304" pitchFamily="18" charset="0"/>
              </a:rPr>
              <a:t> </a:t>
            </a:r>
            <a:br>
              <a:rPr lang="pl-PL" sz="2000" dirty="0">
                <a:solidFill>
                  <a:prstClr val="black"/>
                </a:solidFill>
                <a:latin typeface="Times New Roman" panose="02020603050405020304" pitchFamily="18" charset="0"/>
                <a:ea typeface="+mn-ea"/>
                <a:cs typeface="Times New Roman" panose="02020603050405020304" pitchFamily="18" charset="0"/>
              </a:rPr>
            </a:br>
            <a: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rola wsparcia inwestycyjnego w ramach WPR, </a:t>
            </a:r>
            <a:b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ryzyko technologiczne i jego rola w polskim rolnictwie,</a:t>
            </a:r>
            <a:br>
              <a:rPr kumimoji="0" lang="pl-PL"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kumimoji="0" lang="pl-PL"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endParaRPr lang="pl-PL" sz="1600" dirty="0"/>
          </a:p>
        </p:txBody>
      </p:sp>
    </p:spTree>
    <p:extLst>
      <p:ext uri="{BB962C8B-B14F-4D97-AF65-F5344CB8AC3E}">
        <p14:creationId xmlns:p14="http://schemas.microsoft.com/office/powerpoint/2010/main" val="8605846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789936-1199-4462-BC8E-2EF136ED49F9}"/>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C10AFA0E-13BD-4DDF-B714-C6B124DBFE5B}"/>
              </a:ext>
            </a:extLst>
          </p:cNvPr>
          <p:cNvSpPr>
            <a:spLocks noGrp="1"/>
          </p:cNvSpPr>
          <p:nvPr>
            <p:ph idx="1"/>
          </p:nvPr>
        </p:nvSpPr>
        <p:spPr/>
        <p:txBody>
          <a:bodyPr/>
          <a:lstStyle/>
          <a:p>
            <a:endParaRPr lang="pl-PL"/>
          </a:p>
        </p:txBody>
      </p:sp>
      <p:sp>
        <p:nvSpPr>
          <p:cNvPr id="4" name="Symbol zastępczy numeru slajdu 3">
            <a:extLst>
              <a:ext uri="{FF2B5EF4-FFF2-40B4-BE49-F238E27FC236}">
                <a16:creationId xmlns:a16="http://schemas.microsoft.com/office/drawing/2014/main" id="{7A8E7083-82B9-4130-AF8E-472F873E8D27}"/>
              </a:ext>
            </a:extLst>
          </p:cNvPr>
          <p:cNvSpPr>
            <a:spLocks noGrp="1"/>
          </p:cNvSpPr>
          <p:nvPr>
            <p:ph type="sldNum" sz="quarter" idx="12"/>
          </p:nvPr>
        </p:nvSpPr>
        <p:spPr/>
        <p:txBody>
          <a:bodyPr/>
          <a:lstStyle/>
          <a:p>
            <a:pPr>
              <a:defRPr/>
            </a:pPr>
            <a:fld id="{E2A91A9D-8F58-4EAA-9C02-AF1BF534C9B7}" type="slidenum">
              <a:rPr lang="pl-PL" altLang="pl-PL" smtClean="0"/>
              <a:pPr>
                <a:defRPr/>
              </a:pPr>
              <a:t>40</a:t>
            </a:fld>
            <a:endParaRPr lang="pl-PL" altLang="pl-PL"/>
          </a:p>
        </p:txBody>
      </p:sp>
    </p:spTree>
    <p:extLst>
      <p:ext uri="{BB962C8B-B14F-4D97-AF65-F5344CB8AC3E}">
        <p14:creationId xmlns:p14="http://schemas.microsoft.com/office/powerpoint/2010/main" val="3012539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A7DF4D3-65A2-4105-8654-9D603C82F7FC}"/>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081C4B2C-941D-47F1-A35D-CD27FD26A69C}"/>
              </a:ext>
            </a:extLst>
          </p:cNvPr>
          <p:cNvSpPr>
            <a:spLocks noGrp="1"/>
          </p:cNvSpPr>
          <p:nvPr>
            <p:ph idx="1"/>
          </p:nvPr>
        </p:nvSpPr>
        <p:spPr>
          <a:xfrm>
            <a:off x="323528" y="1600200"/>
            <a:ext cx="8363272" cy="4525963"/>
          </a:xfrm>
        </p:spPr>
        <p:txBody>
          <a:bodyPr/>
          <a:lstStyle/>
          <a:p>
            <a:pPr marL="0" indent="0">
              <a:buNone/>
            </a:pPr>
            <a:r>
              <a:rPr lang="pl-PL" dirty="0"/>
              <a:t>Hipoteza badawcza</a:t>
            </a:r>
          </a:p>
          <a:p>
            <a:pPr marL="0" indent="0">
              <a:buNone/>
            </a:pPr>
            <a:endParaRPr lang="pl-PL" sz="2400" dirty="0">
              <a:latin typeface="Times New Roman" panose="02020603050405020304" pitchFamily="18" charset="0"/>
              <a:ea typeface="Calibri" panose="020F0502020204030204" pitchFamily="34" charset="0"/>
            </a:endParaRPr>
          </a:p>
          <a:p>
            <a:pPr marL="0" indent="0">
              <a:buNone/>
            </a:pPr>
            <a:endParaRPr lang="pl-PL" sz="2400" dirty="0">
              <a:latin typeface="Times New Roman" panose="02020603050405020304" pitchFamily="18" charset="0"/>
              <a:ea typeface="Calibri" panose="020F0502020204030204" pitchFamily="34" charset="0"/>
            </a:endParaRPr>
          </a:p>
          <a:p>
            <a:pPr marL="0" indent="0" algn="ctr">
              <a:buNone/>
            </a:pPr>
            <a:r>
              <a:rPr lang="pl-PL" sz="2400" dirty="0">
                <a:latin typeface="Times New Roman" panose="02020603050405020304" pitchFamily="18" charset="0"/>
                <a:ea typeface="Calibri" panose="020F0502020204030204" pitchFamily="34" charset="0"/>
              </a:rPr>
              <a:t>R</a:t>
            </a:r>
            <a:r>
              <a:rPr lang="pl-PL" sz="2400" dirty="0">
                <a:effectLst/>
                <a:latin typeface="Times New Roman" panose="02020603050405020304" pitchFamily="18" charset="0"/>
                <a:ea typeface="Calibri" panose="020F0502020204030204" pitchFamily="34" charset="0"/>
              </a:rPr>
              <a:t>egulacje na </a:t>
            </a:r>
            <a:r>
              <a:rPr lang="pl-PL" sz="2400" dirty="0">
                <a:latin typeface="Times New Roman" panose="02020603050405020304" pitchFamily="18" charset="0"/>
                <a:ea typeface="Calibri" panose="020F0502020204030204" pitchFamily="34" charset="0"/>
              </a:rPr>
              <a:t>rzecz lepszej adaptacji i </a:t>
            </a:r>
            <a:r>
              <a:rPr lang="pl-PL" sz="2400" dirty="0" err="1">
                <a:latin typeface="Times New Roman" panose="02020603050405020304" pitchFamily="18" charset="0"/>
                <a:ea typeface="Calibri" panose="020F0502020204030204" pitchFamily="34" charset="0"/>
              </a:rPr>
              <a:t>mitygacji</a:t>
            </a:r>
            <a:r>
              <a:rPr lang="pl-PL" sz="2400" dirty="0">
                <a:latin typeface="Times New Roman" panose="02020603050405020304" pitchFamily="18" charset="0"/>
                <a:ea typeface="Calibri" panose="020F0502020204030204" pitchFamily="34" charset="0"/>
              </a:rPr>
              <a:t>  niekorzystnych zmian w środowisku przyrodniczym i klimacie </a:t>
            </a:r>
            <a:r>
              <a:rPr lang="pl-PL" sz="2400" dirty="0">
                <a:effectLst/>
                <a:latin typeface="Times New Roman" panose="02020603050405020304" pitchFamily="18" charset="0"/>
                <a:ea typeface="Calibri" panose="020F0502020204030204" pitchFamily="34" charset="0"/>
              </a:rPr>
              <a:t>nie muszą ograniczać możliwości trwania i rozwoju gospodarstw rolnych, o ile potrafią one wdrożyć właściwe praktyki, które mogą zrekompensować koszty tych regulacji.</a:t>
            </a:r>
            <a:endParaRPr lang="pl-PL" sz="2400" dirty="0"/>
          </a:p>
        </p:txBody>
      </p:sp>
      <p:sp>
        <p:nvSpPr>
          <p:cNvPr id="4" name="Symbol zastępczy numeru slajdu 3">
            <a:extLst>
              <a:ext uri="{FF2B5EF4-FFF2-40B4-BE49-F238E27FC236}">
                <a16:creationId xmlns:a16="http://schemas.microsoft.com/office/drawing/2014/main" id="{77B98811-55F5-4473-862B-AB4749B769CF}"/>
              </a:ext>
            </a:extLst>
          </p:cNvPr>
          <p:cNvSpPr>
            <a:spLocks noGrp="1"/>
          </p:cNvSpPr>
          <p:nvPr>
            <p:ph type="sldNum" sz="quarter" idx="12"/>
          </p:nvPr>
        </p:nvSpPr>
        <p:spPr/>
        <p:txBody>
          <a:bodyPr/>
          <a:lstStyle/>
          <a:p>
            <a:pPr>
              <a:defRPr/>
            </a:pPr>
            <a:fld id="{E2A91A9D-8F58-4EAA-9C02-AF1BF534C9B7}" type="slidenum">
              <a:rPr lang="pl-PL" altLang="pl-PL" smtClean="0"/>
              <a:pPr>
                <a:defRPr/>
              </a:pPr>
              <a:t>5</a:t>
            </a:fld>
            <a:endParaRPr lang="pl-PL" altLang="pl-PL"/>
          </a:p>
        </p:txBody>
      </p:sp>
    </p:spTree>
    <p:extLst>
      <p:ext uri="{BB962C8B-B14F-4D97-AF65-F5344CB8AC3E}">
        <p14:creationId xmlns:p14="http://schemas.microsoft.com/office/powerpoint/2010/main" val="1329089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6B501C4-E0B4-4063-907A-550CEEE36DA2}"/>
              </a:ext>
            </a:extLst>
          </p:cNvPr>
          <p:cNvSpPr>
            <a:spLocks noGrp="1"/>
          </p:cNvSpPr>
          <p:nvPr>
            <p:ph type="title"/>
          </p:nvPr>
        </p:nvSpPr>
        <p:spPr>
          <a:xfrm>
            <a:off x="489181" y="-309166"/>
            <a:ext cx="8229600" cy="1143000"/>
          </a:xfrm>
        </p:spPr>
        <p:txBody>
          <a:bodyPr/>
          <a:lstStyle/>
          <a:p>
            <a:r>
              <a:rPr lang="pl-PL" dirty="0"/>
              <a:t>Nowa ekonomia instytucjonalna</a:t>
            </a:r>
          </a:p>
        </p:txBody>
      </p:sp>
      <p:sp>
        <p:nvSpPr>
          <p:cNvPr id="3" name="Symbol zastępczy zawartości 2">
            <a:extLst>
              <a:ext uri="{FF2B5EF4-FFF2-40B4-BE49-F238E27FC236}">
                <a16:creationId xmlns:a16="http://schemas.microsoft.com/office/drawing/2014/main" id="{D8100279-D10A-42D9-A3B5-56FC416A22D4}"/>
              </a:ext>
            </a:extLst>
          </p:cNvPr>
          <p:cNvSpPr>
            <a:spLocks noGrp="1"/>
          </p:cNvSpPr>
          <p:nvPr>
            <p:ph idx="1"/>
          </p:nvPr>
        </p:nvSpPr>
        <p:spPr>
          <a:xfrm>
            <a:off x="611560" y="862375"/>
            <a:ext cx="8229600" cy="5068551"/>
          </a:xfrm>
        </p:spPr>
        <p:txBody>
          <a:bodyPr/>
          <a:lstStyle/>
          <a:p>
            <a:r>
              <a:rPr lang="pl-PL" sz="2400" b="1" dirty="0">
                <a:latin typeface="Times New Roman" panose="02020603050405020304" pitchFamily="18" charset="0"/>
                <a:cs typeface="Times New Roman" panose="02020603050405020304" pitchFamily="18" charset="0"/>
              </a:rPr>
              <a:t>Twórca: </a:t>
            </a:r>
            <a:r>
              <a:rPr lang="pl-PL" sz="2400" b="1" dirty="0" err="1">
                <a:latin typeface="Times New Roman" panose="02020603050405020304" pitchFamily="18" charset="0"/>
                <a:cs typeface="Times New Roman" panose="02020603050405020304" pitchFamily="18" charset="0"/>
              </a:rPr>
              <a:t>Williamson</a:t>
            </a:r>
            <a:r>
              <a:rPr lang="pl-PL" sz="2400" b="1" dirty="0">
                <a:latin typeface="Times New Roman" panose="02020603050405020304" pitchFamily="18" charset="0"/>
                <a:cs typeface="Times New Roman" panose="02020603050405020304" pitchFamily="18" charset="0"/>
              </a:rPr>
              <a:t> O., </a:t>
            </a:r>
            <a:r>
              <a:rPr lang="pl-PL" sz="2400" b="1" dirty="0" err="1">
                <a:latin typeface="Times New Roman" panose="02020603050405020304" pitchFamily="18" charset="0"/>
                <a:cs typeface="Times New Roman" panose="02020603050405020304" pitchFamily="18" charset="0"/>
              </a:rPr>
              <a:t>Coase</a:t>
            </a:r>
            <a:r>
              <a:rPr lang="pl-PL" sz="2400" b="1" dirty="0">
                <a:latin typeface="Times New Roman" panose="02020603050405020304" pitchFamily="18" charset="0"/>
                <a:cs typeface="Times New Roman" panose="02020603050405020304" pitchFamily="18" charset="0"/>
              </a:rPr>
              <a:t> R.H., </a:t>
            </a:r>
            <a:r>
              <a:rPr lang="pl-PL" sz="2400" b="1" dirty="0" err="1">
                <a:latin typeface="Times New Roman" panose="02020603050405020304" pitchFamily="18" charset="0"/>
                <a:cs typeface="Times New Roman" panose="02020603050405020304" pitchFamily="18" charset="0"/>
              </a:rPr>
              <a:t>North</a:t>
            </a:r>
            <a:r>
              <a:rPr lang="pl-PL" sz="2400" b="1" dirty="0">
                <a:latin typeface="Times New Roman" panose="02020603050405020304" pitchFamily="18" charset="0"/>
                <a:cs typeface="Times New Roman" panose="02020603050405020304" pitchFamily="18" charset="0"/>
              </a:rPr>
              <a:t> D.C..</a:t>
            </a:r>
          </a:p>
          <a:p>
            <a:pPr marL="0" indent="0">
              <a:buNone/>
            </a:pPr>
            <a:endParaRPr lang="pl-PL" sz="2400" b="1" dirty="0">
              <a:latin typeface="Times New Roman" panose="02020603050405020304" pitchFamily="18" charset="0"/>
              <a:cs typeface="Times New Roman" panose="02020603050405020304" pitchFamily="18" charset="0"/>
            </a:endParaRPr>
          </a:p>
          <a:p>
            <a:pPr marL="0" indent="0">
              <a:buNone/>
            </a:pPr>
            <a:r>
              <a:rPr lang="pl-PL" sz="2400" b="1" dirty="0">
                <a:latin typeface="Times New Roman" panose="02020603050405020304" pitchFamily="18" charset="0"/>
                <a:cs typeface="Times New Roman" panose="02020603050405020304" pitchFamily="18" charset="0"/>
              </a:rPr>
              <a:t>Instytucje</a:t>
            </a:r>
            <a:r>
              <a:rPr lang="pl-PL" sz="2400" dirty="0">
                <a:latin typeface="Times New Roman" panose="02020603050405020304" pitchFamily="18" charset="0"/>
                <a:cs typeface="Times New Roman" panose="02020603050405020304" pitchFamily="18" charset="0"/>
              </a:rPr>
              <a:t> to reguły gry, wymyślone przez człowieka normy i ograniczenia kształtujące międzyludzkie relacje (</a:t>
            </a:r>
            <a:r>
              <a:rPr lang="pl-PL" sz="2400" dirty="0" err="1">
                <a:latin typeface="Times New Roman" panose="02020603050405020304" pitchFamily="18" charset="0"/>
                <a:cs typeface="Times New Roman" panose="02020603050405020304" pitchFamily="18" charset="0"/>
              </a:rPr>
              <a:t>North</a:t>
            </a:r>
            <a:r>
              <a:rPr lang="pl-PL" sz="2400" dirty="0">
                <a:latin typeface="Times New Roman" panose="02020603050405020304" pitchFamily="18" charset="0"/>
                <a:cs typeface="Times New Roman" panose="02020603050405020304" pitchFamily="18" charset="0"/>
              </a:rPr>
              <a:t> 1997)</a:t>
            </a:r>
          </a:p>
          <a:p>
            <a:pPr marL="0" indent="0">
              <a:buNone/>
            </a:pPr>
            <a:r>
              <a:rPr lang="pl-PL" sz="2400" b="1" dirty="0">
                <a:latin typeface="Times New Roman" panose="02020603050405020304" pitchFamily="18" charset="0"/>
                <a:cs typeface="Times New Roman" panose="02020603050405020304" pitchFamily="18" charset="0"/>
              </a:rPr>
              <a:t>Instytucje</a:t>
            </a:r>
            <a:r>
              <a:rPr lang="pl-PL" sz="2400" dirty="0">
                <a:latin typeface="Times New Roman" panose="02020603050405020304" pitchFamily="18" charset="0"/>
                <a:cs typeface="Times New Roman" panose="02020603050405020304" pitchFamily="18" charset="0"/>
              </a:rPr>
              <a:t> kreowane są przez: </a:t>
            </a:r>
            <a:r>
              <a:rPr lang="pl-PL" sz="2400" b="1" dirty="0">
                <a:latin typeface="Times New Roman" panose="02020603050405020304" pitchFamily="18" charset="0"/>
                <a:cs typeface="Times New Roman" panose="02020603050405020304" pitchFamily="18" charset="0"/>
              </a:rPr>
              <a:t>czynniki formalne </a:t>
            </a:r>
            <a:r>
              <a:rPr lang="pl-PL" sz="2400" dirty="0">
                <a:latin typeface="Times New Roman" panose="02020603050405020304" pitchFamily="18" charset="0"/>
                <a:cs typeface="Times New Roman" panose="02020603050405020304" pitchFamily="18" charset="0"/>
              </a:rPr>
              <a:t>(obowiązujące powszechnie: akty normatywne, wewnętrzne normy i standardy organizacji, przepisy prawa) oraz </a:t>
            </a:r>
            <a:r>
              <a:rPr lang="pl-PL" sz="2400" b="1" dirty="0">
                <a:latin typeface="Times New Roman" panose="02020603050405020304" pitchFamily="18" charset="0"/>
                <a:cs typeface="Times New Roman" panose="02020603050405020304" pitchFamily="18" charset="0"/>
              </a:rPr>
              <a:t>czynniki nieformalne </a:t>
            </a:r>
            <a:r>
              <a:rPr lang="pl-PL" sz="2400" dirty="0">
                <a:latin typeface="Times New Roman" panose="02020603050405020304" pitchFamily="18" charset="0"/>
                <a:cs typeface="Times New Roman" panose="02020603050405020304" pitchFamily="18" charset="0"/>
              </a:rPr>
              <a:t>(tradycje, zwyczaje, kanony czy normy moralne). </a:t>
            </a:r>
          </a:p>
        </p:txBody>
      </p:sp>
      <p:sp>
        <p:nvSpPr>
          <p:cNvPr id="4" name="Symbol zastępczy numeru slajdu 3">
            <a:extLst>
              <a:ext uri="{FF2B5EF4-FFF2-40B4-BE49-F238E27FC236}">
                <a16:creationId xmlns:a16="http://schemas.microsoft.com/office/drawing/2014/main" id="{D1AD739E-E0DE-486C-97EE-A216AC7CA732}"/>
              </a:ext>
            </a:extLst>
          </p:cNvPr>
          <p:cNvSpPr>
            <a:spLocks noGrp="1"/>
          </p:cNvSpPr>
          <p:nvPr>
            <p:ph type="sldNum" sz="quarter" idx="12"/>
          </p:nvPr>
        </p:nvSpPr>
        <p:spPr/>
        <p:txBody>
          <a:bodyPr/>
          <a:lstStyle/>
          <a:p>
            <a:pPr>
              <a:defRPr/>
            </a:pPr>
            <a:fld id="{E2A91A9D-8F58-4EAA-9C02-AF1BF534C9B7}" type="slidenum">
              <a:rPr lang="pl-PL" altLang="pl-PL" smtClean="0"/>
              <a:pPr>
                <a:defRPr/>
              </a:pPr>
              <a:t>6</a:t>
            </a:fld>
            <a:endParaRPr lang="pl-PL" altLang="pl-PL"/>
          </a:p>
        </p:txBody>
      </p:sp>
      <p:sp>
        <p:nvSpPr>
          <p:cNvPr id="6" name="pole tekstowe 5">
            <a:extLst>
              <a:ext uri="{FF2B5EF4-FFF2-40B4-BE49-F238E27FC236}">
                <a16:creationId xmlns:a16="http://schemas.microsoft.com/office/drawing/2014/main" id="{8341AFE6-B004-4155-B6DE-32CE1D329CE3}"/>
              </a:ext>
            </a:extLst>
          </p:cNvPr>
          <p:cNvSpPr txBox="1"/>
          <p:nvPr/>
        </p:nvSpPr>
        <p:spPr>
          <a:xfrm>
            <a:off x="629590" y="4529707"/>
            <a:ext cx="7776864" cy="923330"/>
          </a:xfrm>
          <a:prstGeom prst="rect">
            <a:avLst/>
          </a:prstGeom>
          <a:solidFill>
            <a:srgbClr val="FFC000"/>
          </a:solidFill>
        </p:spPr>
        <p:txBody>
          <a:bodyPr wrap="square">
            <a:spAutoFit/>
          </a:bodyPr>
          <a:lstStyle/>
          <a:p>
            <a:pPr algn="ctr"/>
            <a:r>
              <a:rPr lang="pl-PL" b="1" dirty="0">
                <a:latin typeface="Times New Roman" panose="02020603050405020304" pitchFamily="18" charset="0"/>
                <a:cs typeface="Times New Roman" panose="02020603050405020304" pitchFamily="18" charset="0"/>
              </a:rPr>
              <a:t>Instytucje</a:t>
            </a:r>
            <a:r>
              <a:rPr lang="pl-PL" dirty="0">
                <a:latin typeface="Times New Roman" panose="02020603050405020304" pitchFamily="18" charset="0"/>
                <a:cs typeface="Times New Roman" panose="02020603050405020304" pitchFamily="18" charset="0"/>
              </a:rPr>
              <a:t> natury formalnej, jak i nieformalnej funkcjonują efektywnie, jeżeli towarzyszą im narzędzia egzekwowania </a:t>
            </a:r>
            <a:r>
              <a:rPr lang="pl-PL" dirty="0" err="1">
                <a:latin typeface="Times New Roman" panose="02020603050405020304" pitchFamily="18" charset="0"/>
                <a:cs typeface="Times New Roman" panose="02020603050405020304" pitchFamily="18" charset="0"/>
              </a:rPr>
              <a:t>zachowań</a:t>
            </a:r>
            <a:r>
              <a:rPr lang="pl-PL" dirty="0">
                <a:latin typeface="Times New Roman" panose="02020603050405020304" pitchFamily="18" charset="0"/>
                <a:cs typeface="Times New Roman" panose="02020603050405020304" pitchFamily="18" charset="0"/>
              </a:rPr>
              <a:t> zgodnych z wartościami charakterystycznymi dla danej instytucji.</a:t>
            </a:r>
          </a:p>
        </p:txBody>
      </p:sp>
      <p:sp>
        <p:nvSpPr>
          <p:cNvPr id="8" name="pole tekstowe 7">
            <a:extLst>
              <a:ext uri="{FF2B5EF4-FFF2-40B4-BE49-F238E27FC236}">
                <a16:creationId xmlns:a16="http://schemas.microsoft.com/office/drawing/2014/main" id="{813DCB45-4220-482C-BB79-7E9674B72097}"/>
              </a:ext>
            </a:extLst>
          </p:cNvPr>
          <p:cNvSpPr txBox="1"/>
          <p:nvPr/>
        </p:nvSpPr>
        <p:spPr>
          <a:xfrm>
            <a:off x="403222" y="5908223"/>
            <a:ext cx="8229599" cy="246221"/>
          </a:xfrm>
          <a:prstGeom prst="rect">
            <a:avLst/>
          </a:prstGeom>
          <a:noFill/>
        </p:spPr>
        <p:txBody>
          <a:bodyPr wrap="square">
            <a:spAutoFit/>
          </a:bodyPr>
          <a:lstStyle/>
          <a:p>
            <a:r>
              <a:rPr lang="pl-PL" sz="1000" dirty="0" err="1">
                <a:latin typeface="Times New Roman" panose="02020603050405020304" pitchFamily="18" charset="0"/>
                <a:cs typeface="Times New Roman" panose="02020603050405020304" pitchFamily="18" charset="0"/>
              </a:rPr>
              <a:t>Williamson</a:t>
            </a:r>
            <a:r>
              <a:rPr lang="pl-PL" sz="1000" dirty="0">
                <a:latin typeface="Times New Roman" panose="02020603050405020304" pitchFamily="18" charset="0"/>
                <a:cs typeface="Times New Roman" panose="02020603050405020304" pitchFamily="18" charset="0"/>
              </a:rPr>
              <a:t> O. E. 1998, Ekonomiczne instytucje kapitalizmu: firmy, rynki, relacje kontraktowe, PWN, Warszawa</a:t>
            </a:r>
          </a:p>
        </p:txBody>
      </p:sp>
      <p:sp>
        <p:nvSpPr>
          <p:cNvPr id="10" name="pole tekstowe 9">
            <a:extLst>
              <a:ext uri="{FF2B5EF4-FFF2-40B4-BE49-F238E27FC236}">
                <a16:creationId xmlns:a16="http://schemas.microsoft.com/office/drawing/2014/main" id="{6F924246-A0DA-41E2-8F47-56EAE31901AB}"/>
              </a:ext>
            </a:extLst>
          </p:cNvPr>
          <p:cNvSpPr txBox="1"/>
          <p:nvPr/>
        </p:nvSpPr>
        <p:spPr>
          <a:xfrm>
            <a:off x="403222" y="6116282"/>
            <a:ext cx="6606480" cy="400110"/>
          </a:xfrm>
          <a:prstGeom prst="rect">
            <a:avLst/>
          </a:prstGeom>
          <a:noFill/>
        </p:spPr>
        <p:txBody>
          <a:bodyPr wrap="square">
            <a:spAutoFit/>
          </a:bodyPr>
          <a:lstStyle/>
          <a:p>
            <a:r>
              <a:rPr lang="en-US" sz="1000" dirty="0">
                <a:latin typeface="Times New Roman" panose="02020603050405020304" pitchFamily="18" charset="0"/>
                <a:cs typeface="Times New Roman" panose="02020603050405020304" pitchFamily="18" charset="0"/>
              </a:rPr>
              <a:t>North D. C. 1997, The Contribution of the New Institutional Economics</a:t>
            </a:r>
            <a:r>
              <a:rPr lang="pl-PL" sz="1000" dirty="0">
                <a:latin typeface="Times New Roman" panose="02020603050405020304" pitchFamily="18" charset="0"/>
                <a:cs typeface="Times New Roman" panose="02020603050405020304" pitchFamily="18" charset="0"/>
              </a:rPr>
              <a:t> </a:t>
            </a:r>
            <a:r>
              <a:rPr lang="en-US" sz="1000" dirty="0">
                <a:latin typeface="Times New Roman" panose="02020603050405020304" pitchFamily="18" charset="0"/>
                <a:cs typeface="Times New Roman" panose="02020603050405020304" pitchFamily="18" charset="0"/>
              </a:rPr>
              <a:t>to an Understanding of the Transition Problem, WIDER Annual Lectures 1, World Institute for Development Economics Research, United Nations University, Helsinki.</a:t>
            </a:r>
            <a:endParaRPr lang="pl-PL"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3709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112DBA3-C296-463D-A79D-A8D229C7DB03}"/>
              </a:ext>
            </a:extLst>
          </p:cNvPr>
          <p:cNvSpPr>
            <a:spLocks noGrp="1"/>
          </p:cNvSpPr>
          <p:nvPr>
            <p:ph type="title"/>
          </p:nvPr>
        </p:nvSpPr>
        <p:spPr/>
        <p:txBody>
          <a:bodyPr/>
          <a:lstStyle/>
          <a:p>
            <a:endParaRPr lang="pl-PL"/>
          </a:p>
        </p:txBody>
      </p:sp>
      <p:graphicFrame>
        <p:nvGraphicFramePr>
          <p:cNvPr id="5" name="Tabela 5">
            <a:extLst>
              <a:ext uri="{FF2B5EF4-FFF2-40B4-BE49-F238E27FC236}">
                <a16:creationId xmlns:a16="http://schemas.microsoft.com/office/drawing/2014/main" id="{C824A1C3-BB99-4C66-977D-5A82B2467DFD}"/>
              </a:ext>
            </a:extLst>
          </p:cNvPr>
          <p:cNvGraphicFramePr>
            <a:graphicFrameLocks noGrp="1"/>
          </p:cNvGraphicFramePr>
          <p:nvPr>
            <p:ph idx="1"/>
            <p:extLst>
              <p:ext uri="{D42A27DB-BD31-4B8C-83A1-F6EECF244321}">
                <p14:modId xmlns:p14="http://schemas.microsoft.com/office/powerpoint/2010/main" val="2044073227"/>
              </p:ext>
            </p:extLst>
          </p:nvPr>
        </p:nvGraphicFramePr>
        <p:xfrm>
          <a:off x="473191" y="946376"/>
          <a:ext cx="8229600" cy="109728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1987150175"/>
                    </a:ext>
                  </a:extLst>
                </a:gridCol>
                <a:gridCol w="2108840">
                  <a:extLst>
                    <a:ext uri="{9D8B030D-6E8A-4147-A177-3AD203B41FA5}">
                      <a16:colId xmlns:a16="http://schemas.microsoft.com/office/drawing/2014/main" val="3117082170"/>
                    </a:ext>
                  </a:extLst>
                </a:gridCol>
                <a:gridCol w="2376264">
                  <a:extLst>
                    <a:ext uri="{9D8B030D-6E8A-4147-A177-3AD203B41FA5}">
                      <a16:colId xmlns:a16="http://schemas.microsoft.com/office/drawing/2014/main" val="3123454369"/>
                    </a:ext>
                  </a:extLst>
                </a:gridCol>
                <a:gridCol w="2098576">
                  <a:extLst>
                    <a:ext uri="{9D8B030D-6E8A-4147-A177-3AD203B41FA5}">
                      <a16:colId xmlns:a16="http://schemas.microsoft.com/office/drawing/2014/main" val="3061731663"/>
                    </a:ext>
                  </a:extLst>
                </a:gridCol>
              </a:tblGrid>
              <a:tr h="370840">
                <a:tc gridSpan="4">
                  <a:txBody>
                    <a:bodyPr/>
                    <a:lstStyle/>
                    <a:p>
                      <a:pPr algn="ctr"/>
                      <a:r>
                        <a:rPr lang="pl-PL" sz="2000" b="1" dirty="0"/>
                        <a:t>Nowa ekonomia instytucjonalna</a:t>
                      </a:r>
                    </a:p>
                  </a:txBody>
                  <a:tcPr>
                    <a:solidFill>
                      <a:schemeClr val="accent1">
                        <a:lumMod val="20000"/>
                        <a:lumOff val="80000"/>
                      </a:schemeClr>
                    </a:solidFill>
                  </a:tcPr>
                </a:tc>
                <a:tc hMerge="1">
                  <a:txBody>
                    <a:bodyPr/>
                    <a:lstStyle/>
                    <a:p>
                      <a:endParaRPr lang="pl-PL" dirty="0"/>
                    </a:p>
                  </a:txBody>
                  <a:tcPr/>
                </a:tc>
                <a:tc hMerge="1">
                  <a:txBody>
                    <a:bodyPr/>
                    <a:lstStyle/>
                    <a:p>
                      <a:endParaRPr lang="pl-PL" dirty="0"/>
                    </a:p>
                  </a:txBody>
                  <a:tcPr/>
                </a:tc>
                <a:tc hMerge="1">
                  <a:txBody>
                    <a:bodyPr/>
                    <a:lstStyle/>
                    <a:p>
                      <a:endParaRPr lang="pl-PL" dirty="0"/>
                    </a:p>
                  </a:txBody>
                  <a:tcPr/>
                </a:tc>
                <a:extLst>
                  <a:ext uri="{0D108BD9-81ED-4DB2-BD59-A6C34878D82A}">
                    <a16:rowId xmlns:a16="http://schemas.microsoft.com/office/drawing/2014/main" val="2707556069"/>
                  </a:ext>
                </a:extLst>
              </a:tr>
              <a:tr h="370840">
                <a:tc>
                  <a:txBody>
                    <a:bodyPr/>
                    <a:lstStyle/>
                    <a:p>
                      <a:pPr algn="ctr"/>
                      <a:r>
                        <a:rPr lang="pl-PL" sz="2000" b="1" dirty="0"/>
                        <a:t>Teoria praw własności</a:t>
                      </a:r>
                    </a:p>
                  </a:txBody>
                  <a:tcPr>
                    <a:solidFill>
                      <a:srgbClr val="92D050"/>
                    </a:solidFill>
                  </a:tcPr>
                </a:tc>
                <a:tc>
                  <a:txBody>
                    <a:bodyPr/>
                    <a:lstStyle/>
                    <a:p>
                      <a:pPr algn="ctr"/>
                      <a:r>
                        <a:rPr lang="pl-PL" sz="2000" b="1" dirty="0"/>
                        <a:t>Teoria kontraktów</a:t>
                      </a:r>
                    </a:p>
                  </a:txBody>
                  <a:tcPr>
                    <a:solidFill>
                      <a:schemeClr val="accent1">
                        <a:lumMod val="20000"/>
                        <a:lumOff val="80000"/>
                      </a:schemeClr>
                    </a:solidFill>
                  </a:tcPr>
                </a:tc>
                <a:tc>
                  <a:txBody>
                    <a:bodyPr/>
                    <a:lstStyle/>
                    <a:p>
                      <a:pPr algn="ctr"/>
                      <a:r>
                        <a:rPr lang="pl-PL" sz="2000" b="1" dirty="0"/>
                        <a:t>Teoria kosztów transakcyjnych</a:t>
                      </a:r>
                    </a:p>
                  </a:txBody>
                  <a:tcPr>
                    <a:solidFill>
                      <a:schemeClr val="accent5">
                        <a:lumMod val="20000"/>
                        <a:lumOff val="80000"/>
                      </a:schemeClr>
                    </a:solidFill>
                  </a:tcPr>
                </a:tc>
                <a:tc>
                  <a:txBody>
                    <a:bodyPr/>
                    <a:lstStyle/>
                    <a:p>
                      <a:pPr algn="ctr"/>
                      <a:r>
                        <a:rPr lang="pl-PL" sz="2000" b="1" dirty="0"/>
                        <a:t>Teoria agencji</a:t>
                      </a:r>
                    </a:p>
                  </a:txBody>
                  <a:tcPr>
                    <a:solidFill>
                      <a:schemeClr val="accent5">
                        <a:lumMod val="20000"/>
                        <a:lumOff val="80000"/>
                      </a:schemeClr>
                    </a:solidFill>
                  </a:tcPr>
                </a:tc>
                <a:extLst>
                  <a:ext uri="{0D108BD9-81ED-4DB2-BD59-A6C34878D82A}">
                    <a16:rowId xmlns:a16="http://schemas.microsoft.com/office/drawing/2014/main" val="1105065507"/>
                  </a:ext>
                </a:extLst>
              </a:tr>
            </a:tbl>
          </a:graphicData>
        </a:graphic>
      </p:graphicFrame>
      <p:sp>
        <p:nvSpPr>
          <p:cNvPr id="4" name="Symbol zastępczy numeru slajdu 3">
            <a:extLst>
              <a:ext uri="{FF2B5EF4-FFF2-40B4-BE49-F238E27FC236}">
                <a16:creationId xmlns:a16="http://schemas.microsoft.com/office/drawing/2014/main" id="{13A5F10A-D8B3-4E80-89BF-46021C5A35D0}"/>
              </a:ext>
            </a:extLst>
          </p:cNvPr>
          <p:cNvSpPr>
            <a:spLocks noGrp="1"/>
          </p:cNvSpPr>
          <p:nvPr>
            <p:ph type="sldNum" sz="quarter" idx="12"/>
          </p:nvPr>
        </p:nvSpPr>
        <p:spPr/>
        <p:txBody>
          <a:bodyPr/>
          <a:lstStyle/>
          <a:p>
            <a:pPr>
              <a:defRPr/>
            </a:pPr>
            <a:fld id="{E2A91A9D-8F58-4EAA-9C02-AF1BF534C9B7}" type="slidenum">
              <a:rPr lang="pl-PL" altLang="pl-PL" smtClean="0"/>
              <a:pPr>
                <a:defRPr/>
              </a:pPr>
              <a:t>7</a:t>
            </a:fld>
            <a:endParaRPr lang="pl-PL" altLang="pl-PL"/>
          </a:p>
        </p:txBody>
      </p:sp>
      <p:sp>
        <p:nvSpPr>
          <p:cNvPr id="6" name="pole tekstowe 5">
            <a:extLst>
              <a:ext uri="{FF2B5EF4-FFF2-40B4-BE49-F238E27FC236}">
                <a16:creationId xmlns:a16="http://schemas.microsoft.com/office/drawing/2014/main" id="{75BA4DAB-59EB-40F7-97F8-B3F54690720C}"/>
              </a:ext>
            </a:extLst>
          </p:cNvPr>
          <p:cNvSpPr txBox="1"/>
          <p:nvPr/>
        </p:nvSpPr>
        <p:spPr>
          <a:xfrm>
            <a:off x="256692" y="6379802"/>
            <a:ext cx="8363272" cy="246221"/>
          </a:xfrm>
          <a:prstGeom prst="rect">
            <a:avLst/>
          </a:prstGeom>
          <a:noFill/>
        </p:spPr>
        <p:txBody>
          <a:bodyPr wrap="square" rtlCol="0">
            <a:spAutoFit/>
          </a:bodyPr>
          <a:lstStyle/>
          <a:p>
            <a:r>
              <a:rPr lang="pl-PL" sz="1000" dirty="0">
                <a:latin typeface="Times New Roman" panose="02020603050405020304" pitchFamily="18" charset="0"/>
                <a:cs typeface="Times New Roman" panose="02020603050405020304" pitchFamily="18" charset="0"/>
              </a:rPr>
              <a:t>Bentkowska K. 2020. Teoria instytucjonalna. Zarys teorii i jej wymiar </a:t>
            </a:r>
            <a:r>
              <a:rPr lang="pl-PL" sz="1000" dirty="0" err="1">
                <a:latin typeface="Times New Roman" panose="02020603050405020304" pitchFamily="18" charset="0"/>
                <a:cs typeface="Times New Roman" panose="02020603050405020304" pitchFamily="18" charset="0"/>
              </a:rPr>
              <a:t>praktyczny.Wydawnictwo</a:t>
            </a:r>
            <a:r>
              <a:rPr lang="pl-PL" sz="1000" dirty="0">
                <a:latin typeface="Times New Roman" panose="02020603050405020304" pitchFamily="18" charset="0"/>
                <a:cs typeface="Times New Roman" panose="02020603050405020304" pitchFamily="18" charset="0"/>
              </a:rPr>
              <a:t> SGH.</a:t>
            </a:r>
          </a:p>
        </p:txBody>
      </p:sp>
      <p:sp>
        <p:nvSpPr>
          <p:cNvPr id="7" name="pole tekstowe 6">
            <a:extLst>
              <a:ext uri="{FF2B5EF4-FFF2-40B4-BE49-F238E27FC236}">
                <a16:creationId xmlns:a16="http://schemas.microsoft.com/office/drawing/2014/main" id="{80320910-E304-4D4D-A14B-B240DD801969}"/>
              </a:ext>
            </a:extLst>
          </p:cNvPr>
          <p:cNvSpPr txBox="1"/>
          <p:nvPr/>
        </p:nvSpPr>
        <p:spPr>
          <a:xfrm>
            <a:off x="-10652" y="2234729"/>
            <a:ext cx="8630616" cy="2677656"/>
          </a:xfrm>
          <a:prstGeom prst="rect">
            <a:avLst/>
          </a:prstGeom>
          <a:noFill/>
        </p:spPr>
        <p:txBody>
          <a:bodyPr wrap="square" rtlCol="0">
            <a:spAutoFit/>
          </a:bodyPr>
          <a:lstStyle/>
          <a:p>
            <a:pPr algn="ctr"/>
            <a:r>
              <a:rPr lang="pl-PL" sz="2200" b="1" dirty="0">
                <a:latin typeface="Times New Roman" panose="02020603050405020304" pitchFamily="18" charset="0"/>
                <a:cs typeface="Times New Roman" panose="02020603050405020304" pitchFamily="18" charset="0"/>
              </a:rPr>
              <a:t>Prawo własności: egzekwowane w danej gospodarce prawo wyboru użycia dóbr</a:t>
            </a:r>
          </a:p>
          <a:p>
            <a:pPr algn="ctr"/>
            <a:endParaRPr lang="pl-PL" sz="2200" b="1" dirty="0">
              <a:latin typeface="Times New Roman" panose="02020603050405020304" pitchFamily="18" charset="0"/>
              <a:cs typeface="Times New Roman" panose="02020603050405020304" pitchFamily="18" charset="0"/>
            </a:endParaRPr>
          </a:p>
          <a:p>
            <a:pPr algn="ctr"/>
            <a:r>
              <a:rPr lang="pl-PL" sz="2200" b="1" dirty="0">
                <a:latin typeface="Times New Roman" panose="02020603050405020304" pitchFamily="18" charset="0"/>
                <a:cs typeface="Times New Roman" panose="02020603050405020304" pitchFamily="18" charset="0"/>
              </a:rPr>
              <a:t>Prawo własności </a:t>
            </a:r>
            <a:r>
              <a:rPr lang="pl-PL" sz="2200" dirty="0">
                <a:latin typeface="Times New Roman" panose="02020603050405020304" pitchFamily="18" charset="0"/>
                <a:cs typeface="Times New Roman" panose="02020603050405020304" pitchFamily="18" charset="0"/>
              </a:rPr>
              <a:t>regulowane jest przez instytucje formalne (normy prawne, dyrektywy) lub/oraz nieformalne (zwyczaje, dobre praktyki itp.)</a:t>
            </a:r>
          </a:p>
          <a:p>
            <a:pPr algn="ctr"/>
            <a:endParaRPr lang="pl-PL" sz="2200" b="1" dirty="0">
              <a:latin typeface="Times New Roman" panose="02020603050405020304" pitchFamily="18" charset="0"/>
              <a:cs typeface="Times New Roman" panose="02020603050405020304" pitchFamily="18" charset="0"/>
            </a:endParaRPr>
          </a:p>
          <a:p>
            <a:endParaRPr lang="pl-PL" dirty="0"/>
          </a:p>
          <a:p>
            <a:endParaRPr lang="pl-PL" dirty="0"/>
          </a:p>
        </p:txBody>
      </p:sp>
      <p:sp>
        <p:nvSpPr>
          <p:cNvPr id="10" name="Tytuł 1">
            <a:extLst>
              <a:ext uri="{FF2B5EF4-FFF2-40B4-BE49-F238E27FC236}">
                <a16:creationId xmlns:a16="http://schemas.microsoft.com/office/drawing/2014/main" id="{BD3AB920-DA09-40D0-855B-65F75564692C}"/>
              </a:ext>
            </a:extLst>
          </p:cNvPr>
          <p:cNvSpPr txBox="1">
            <a:spLocks/>
          </p:cNvSpPr>
          <p:nvPr/>
        </p:nvSpPr>
        <p:spPr bwMode="auto">
          <a:xfrm>
            <a:off x="489181" y="-309166"/>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pl-PL"/>
              <a:t>Nowa ekonomia instytucjonalna</a:t>
            </a:r>
            <a:endParaRPr lang="pl-PL" dirty="0"/>
          </a:p>
        </p:txBody>
      </p:sp>
      <p:sp>
        <p:nvSpPr>
          <p:cNvPr id="9" name="pole tekstowe 8">
            <a:extLst>
              <a:ext uri="{FF2B5EF4-FFF2-40B4-BE49-F238E27FC236}">
                <a16:creationId xmlns:a16="http://schemas.microsoft.com/office/drawing/2014/main" id="{089DA1EB-FE3C-4F4A-83F5-67A93134873A}"/>
              </a:ext>
            </a:extLst>
          </p:cNvPr>
          <p:cNvSpPr txBox="1"/>
          <p:nvPr/>
        </p:nvSpPr>
        <p:spPr>
          <a:xfrm>
            <a:off x="368388" y="4253976"/>
            <a:ext cx="7872536" cy="1785104"/>
          </a:xfrm>
          <a:prstGeom prst="rect">
            <a:avLst/>
          </a:prstGeom>
          <a:noFill/>
        </p:spPr>
        <p:txBody>
          <a:bodyPr wrap="square">
            <a:spAutoFit/>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kumimoji="0" lang="pl-PL" sz="2200" b="1"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mn-ea"/>
                <a:cs typeface="Times New Roman" panose="02020603050405020304" pitchFamily="18" charset="0"/>
              </a:rPr>
              <a:t>Straty/korzyści </a:t>
            </a:r>
            <a:r>
              <a:rPr kumimoji="0" lang="pl-PL"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wynikające z </a:t>
            </a:r>
            <a:r>
              <a:rPr kumimoji="0" lang="pl-PL"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wykorzystania prawa własności </a:t>
            </a:r>
            <a:r>
              <a:rPr kumimoji="0" lang="pl-PL"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mogą dotykać ludzi, którzy w żaden sposób z danej własności nie korzystają. Odczuwać mogą </a:t>
            </a:r>
            <a:r>
              <a:rPr kumimoji="0" lang="pl-PL"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negatywne/pozytywne efekty zewnętrzne </a:t>
            </a:r>
            <a:r>
              <a:rPr kumimoji="0" lang="pl-PL"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związane z wykorzystaniem praw własności przez właściciela.  </a:t>
            </a:r>
          </a:p>
        </p:txBody>
      </p:sp>
    </p:spTree>
    <p:extLst>
      <p:ext uri="{BB962C8B-B14F-4D97-AF65-F5344CB8AC3E}">
        <p14:creationId xmlns:p14="http://schemas.microsoft.com/office/powerpoint/2010/main" val="1793532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BBD930D-AA83-49FF-8932-5D82C5449884}"/>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E51E47FC-3893-47ED-9D00-5A6DF947F34C}"/>
              </a:ext>
            </a:extLst>
          </p:cNvPr>
          <p:cNvSpPr>
            <a:spLocks noGrp="1"/>
          </p:cNvSpPr>
          <p:nvPr>
            <p:ph idx="1"/>
          </p:nvPr>
        </p:nvSpPr>
        <p:spPr>
          <a:xfrm>
            <a:off x="179512" y="85898"/>
            <a:ext cx="8784976" cy="4525963"/>
          </a:xfrm>
        </p:spPr>
        <p:txBody>
          <a:bodyPr/>
          <a:lstStyle/>
          <a:p>
            <a:pPr marL="0" indent="0">
              <a:buNone/>
            </a:pPr>
            <a:r>
              <a:rPr kumimoji="0" lang="pl-PL" sz="3000" b="0" i="0" u="none" strike="noStrike" kern="1200" cap="none" spc="0" normalizeH="0" baseline="0" noProof="0" dirty="0">
                <a:ln>
                  <a:noFill/>
                </a:ln>
                <a:solidFill>
                  <a:prstClr val="black"/>
                </a:solidFill>
                <a:effectLst/>
                <a:uLnTx/>
                <a:uFillTx/>
                <a:latin typeface="Calibri"/>
                <a:ea typeface="+mj-ea"/>
                <a:cs typeface="+mj-cs"/>
              </a:rPr>
              <a:t>Efekty zewnętrzne/Dobra </a:t>
            </a:r>
            <a:r>
              <a:rPr kumimoji="0" lang="pl-PL" sz="3000" b="0" i="0" u="none" strike="noStrike" kern="1200" cap="none" spc="0" normalizeH="0" baseline="0" noProof="0" dirty="0" err="1">
                <a:ln>
                  <a:noFill/>
                </a:ln>
                <a:solidFill>
                  <a:prstClr val="black"/>
                </a:solidFill>
                <a:effectLst/>
                <a:uLnTx/>
                <a:uFillTx/>
                <a:latin typeface="Calibri"/>
                <a:ea typeface="+mj-ea"/>
                <a:cs typeface="+mj-cs"/>
              </a:rPr>
              <a:t>publiczne-nowa</a:t>
            </a:r>
            <a:r>
              <a:rPr kumimoji="0" lang="pl-PL" sz="3000" b="0" i="0" u="none" strike="noStrike" kern="1200" cap="none" spc="0" normalizeH="0" baseline="0" noProof="0" dirty="0">
                <a:ln>
                  <a:noFill/>
                </a:ln>
                <a:solidFill>
                  <a:prstClr val="black"/>
                </a:solidFill>
                <a:effectLst/>
                <a:uLnTx/>
                <a:uFillTx/>
                <a:latin typeface="Calibri"/>
                <a:ea typeface="+mj-ea"/>
                <a:cs typeface="+mj-cs"/>
              </a:rPr>
              <a:t> ekonomia instytucjonalna</a:t>
            </a:r>
            <a:endParaRPr lang="pl-PL" dirty="0"/>
          </a:p>
        </p:txBody>
      </p:sp>
      <p:sp>
        <p:nvSpPr>
          <p:cNvPr id="4" name="Symbol zastępczy numeru slajdu 3">
            <a:extLst>
              <a:ext uri="{FF2B5EF4-FFF2-40B4-BE49-F238E27FC236}">
                <a16:creationId xmlns:a16="http://schemas.microsoft.com/office/drawing/2014/main" id="{11BA59F8-2AAD-4096-B851-6093E3426822}"/>
              </a:ext>
            </a:extLst>
          </p:cNvPr>
          <p:cNvSpPr>
            <a:spLocks noGrp="1"/>
          </p:cNvSpPr>
          <p:nvPr>
            <p:ph type="sldNum" sz="quarter" idx="12"/>
          </p:nvPr>
        </p:nvSpPr>
        <p:spPr/>
        <p:txBody>
          <a:bodyPr/>
          <a:lstStyle/>
          <a:p>
            <a:pPr>
              <a:defRPr/>
            </a:pPr>
            <a:fld id="{E2A91A9D-8F58-4EAA-9C02-AF1BF534C9B7}" type="slidenum">
              <a:rPr lang="pl-PL" altLang="pl-PL" smtClean="0"/>
              <a:pPr>
                <a:defRPr/>
              </a:pPr>
              <a:t>8</a:t>
            </a:fld>
            <a:endParaRPr lang="pl-PL" altLang="pl-PL"/>
          </a:p>
        </p:txBody>
      </p:sp>
      <p:sp>
        <p:nvSpPr>
          <p:cNvPr id="6" name="pole tekstowe 5">
            <a:extLst>
              <a:ext uri="{FF2B5EF4-FFF2-40B4-BE49-F238E27FC236}">
                <a16:creationId xmlns:a16="http://schemas.microsoft.com/office/drawing/2014/main" id="{195834F6-A900-4CD5-B49C-665A4EBC97A3}"/>
              </a:ext>
            </a:extLst>
          </p:cNvPr>
          <p:cNvSpPr txBox="1"/>
          <p:nvPr/>
        </p:nvSpPr>
        <p:spPr>
          <a:xfrm>
            <a:off x="1331640" y="1112175"/>
            <a:ext cx="7128792" cy="2800767"/>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pl-PL" sz="22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Efekty zewnętrzne</a:t>
            </a:r>
            <a:r>
              <a:rPr kumimoji="0" lang="pl-PL" sz="22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to uboczne skutki procesu gospodarowania. Występują gdy wykorzystanie praw własności, lub wykorzystanie dóbr  przez jedną osobę wpływa na użyteczność innych. Efekty dotykają nie tylko właścicieli dóbr, ale pozostałe osoby, które nie są w żadnej relacji transakcyjnej z właścicielem. Ważną funkcją praw własności jest takie kształtowanie bodźców, żeby efekty zewnętrzne były </a:t>
            </a:r>
            <a:r>
              <a:rPr kumimoji="0" lang="pl-PL" sz="22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internalizowane.</a:t>
            </a:r>
          </a:p>
        </p:txBody>
      </p:sp>
      <p:sp>
        <p:nvSpPr>
          <p:cNvPr id="8" name="pole tekstowe 7">
            <a:extLst>
              <a:ext uri="{FF2B5EF4-FFF2-40B4-BE49-F238E27FC236}">
                <a16:creationId xmlns:a16="http://schemas.microsoft.com/office/drawing/2014/main" id="{F028C1B0-5F5E-41FD-90C1-94F4E5EC0879}"/>
              </a:ext>
            </a:extLst>
          </p:cNvPr>
          <p:cNvSpPr txBox="1"/>
          <p:nvPr/>
        </p:nvSpPr>
        <p:spPr>
          <a:xfrm>
            <a:off x="68928" y="4310949"/>
            <a:ext cx="8964488" cy="1754326"/>
          </a:xfrm>
          <a:prstGeom prst="rect">
            <a:avLst/>
          </a:prstGeom>
          <a:solidFill>
            <a:schemeClr val="accent1">
              <a:lumMod val="20000"/>
              <a:lumOff val="80000"/>
            </a:schemeClr>
          </a:solidFill>
        </p:spPr>
        <p:txBody>
          <a:bodyPr wrap="square" rtlCol="0">
            <a:spAutoFit/>
          </a:bodyPr>
          <a:lstStyle/>
          <a:p>
            <a:pPr algn="ctr"/>
            <a:r>
              <a:rPr lang="pl-PL" i="1" dirty="0"/>
              <a:t>Z punktu widzenia ekonomii instytucjonalnej dobra publiczne to skrajny przypadek efektu zewnętrznego. Wywołują one bowiem rozbieżność między kosztami i korzyściami generowanymi przez osoby prywatne i społeczeństwo. W kontekście dóbr publicznych istotne jest generowanie pozytywnych efektów zewnętrznych. Jest to związane z faktem, iż pozytywne efekty zewnętrzne prowadzą do uzyskania korzyści społecznej. (Maciejczak M.2009)</a:t>
            </a:r>
          </a:p>
        </p:txBody>
      </p:sp>
      <p:sp>
        <p:nvSpPr>
          <p:cNvPr id="10" name="pole tekstowe 9">
            <a:extLst>
              <a:ext uri="{FF2B5EF4-FFF2-40B4-BE49-F238E27FC236}">
                <a16:creationId xmlns:a16="http://schemas.microsoft.com/office/drawing/2014/main" id="{5EC5789A-2D57-4B3F-9302-0FFDD7420836}"/>
              </a:ext>
            </a:extLst>
          </p:cNvPr>
          <p:cNvSpPr txBox="1"/>
          <p:nvPr/>
        </p:nvSpPr>
        <p:spPr>
          <a:xfrm>
            <a:off x="89756" y="6193320"/>
            <a:ext cx="6930516" cy="400110"/>
          </a:xfrm>
          <a:prstGeom prst="rect">
            <a:avLst/>
          </a:prstGeom>
          <a:noFill/>
        </p:spPr>
        <p:txBody>
          <a:bodyPr wrap="square">
            <a:spAutoFit/>
          </a:bodyPr>
          <a:lstStyle/>
          <a:p>
            <a:r>
              <a:rPr lang="pl-PL" sz="1000" dirty="0"/>
              <a:t>Maciejczak M., 2009: Rolnictwo i obszary wiejskie źródłem dóbr publicznych – przegląd literatury. Zeszyty Naukowe SGGW, Ekonomika I Organizacja Gospodarki Żywnościowej, Nr 75 (2009), Wyd. SGGW, Warszawa</a:t>
            </a:r>
          </a:p>
        </p:txBody>
      </p:sp>
    </p:spTree>
    <p:extLst>
      <p:ext uri="{BB962C8B-B14F-4D97-AF65-F5344CB8AC3E}">
        <p14:creationId xmlns:p14="http://schemas.microsoft.com/office/powerpoint/2010/main" val="2461648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81A1AFB-DB49-420A-940F-075FA55A9BD3}"/>
              </a:ext>
            </a:extLst>
          </p:cNvPr>
          <p:cNvSpPr>
            <a:spLocks noGrp="1"/>
          </p:cNvSpPr>
          <p:nvPr>
            <p:ph type="title"/>
          </p:nvPr>
        </p:nvSpPr>
        <p:spPr>
          <a:xfrm>
            <a:off x="-9728" y="-171400"/>
            <a:ext cx="9144000" cy="1143000"/>
          </a:xfrm>
        </p:spPr>
        <p:txBody>
          <a:bodyPr/>
          <a:lstStyle/>
          <a:p>
            <a:r>
              <a:rPr lang="pl-PL" sz="3000" dirty="0"/>
              <a:t>Dobra </a:t>
            </a:r>
            <a:r>
              <a:rPr lang="pl-PL" sz="3000" dirty="0" err="1"/>
              <a:t>publiczne-nowa</a:t>
            </a:r>
            <a:r>
              <a:rPr lang="pl-PL" sz="3000" dirty="0"/>
              <a:t> ekonomia instytucjonalna</a:t>
            </a:r>
          </a:p>
        </p:txBody>
      </p:sp>
      <p:sp>
        <p:nvSpPr>
          <p:cNvPr id="3" name="Symbol zastępczy zawartości 2">
            <a:extLst>
              <a:ext uri="{FF2B5EF4-FFF2-40B4-BE49-F238E27FC236}">
                <a16:creationId xmlns:a16="http://schemas.microsoft.com/office/drawing/2014/main" id="{15D4CE36-EE40-45A1-A83C-272CBE2CF4C4}"/>
              </a:ext>
            </a:extLst>
          </p:cNvPr>
          <p:cNvSpPr>
            <a:spLocks noGrp="1"/>
          </p:cNvSpPr>
          <p:nvPr>
            <p:ph idx="1"/>
          </p:nvPr>
        </p:nvSpPr>
        <p:spPr>
          <a:xfrm>
            <a:off x="256692" y="667628"/>
            <a:ext cx="8784976" cy="4525963"/>
          </a:xfrm>
        </p:spPr>
        <p:txBody>
          <a:bodyPr/>
          <a:lstStyle/>
          <a:p>
            <a:pPr marL="0" indent="0" algn="just">
              <a:buNone/>
            </a:pPr>
            <a:r>
              <a:rPr lang="pl-PL" sz="2200" b="1" dirty="0">
                <a:latin typeface="Times New Roman" panose="02020603050405020304" pitchFamily="18" charset="0"/>
                <a:cs typeface="Times New Roman" panose="02020603050405020304" pitchFamily="18" charset="0"/>
              </a:rPr>
              <a:t>Dobra publiczne</a:t>
            </a:r>
            <a:r>
              <a:rPr lang="pl-PL" sz="2200" dirty="0">
                <a:latin typeface="Times New Roman" panose="02020603050405020304" pitchFamily="18" charset="0"/>
                <a:cs typeface="Times New Roman" panose="02020603050405020304" pitchFamily="18" charset="0"/>
              </a:rPr>
              <a:t>, to takie, z których mogą korzystać wszyscy i nikt nie może zostać wykluczony. Korzyści z nich rozkładają się w sposób niepodzielny na całą społeczność, nawet jeśli jednostki nie są zainteresowane ich konsumpcją  (Samuelsson P.A. </a:t>
            </a:r>
            <a:r>
              <a:rPr lang="pl-PL" sz="2200" dirty="0" err="1">
                <a:latin typeface="Times New Roman" panose="02020603050405020304" pitchFamily="18" charset="0"/>
                <a:cs typeface="Times New Roman" panose="02020603050405020304" pitchFamily="18" charset="0"/>
              </a:rPr>
              <a:t>Nordhaus</a:t>
            </a:r>
            <a:r>
              <a:rPr lang="pl-PL" sz="2200" dirty="0">
                <a:latin typeface="Times New Roman" panose="02020603050405020304" pitchFamily="18" charset="0"/>
                <a:cs typeface="Times New Roman" panose="02020603050405020304" pitchFamily="18" charset="0"/>
              </a:rPr>
              <a:t> W.D.2012).</a:t>
            </a:r>
          </a:p>
          <a:p>
            <a:pPr marL="0" indent="0" algn="just">
              <a:buNone/>
            </a:pPr>
            <a:endParaRPr lang="pl-PL" sz="2200" b="1" dirty="0">
              <a:latin typeface="Times New Roman" panose="02020603050405020304" pitchFamily="18" charset="0"/>
              <a:cs typeface="Times New Roman" panose="02020603050405020304" pitchFamily="18" charset="0"/>
            </a:endParaRPr>
          </a:p>
          <a:p>
            <a:pPr marL="0" indent="0" algn="just">
              <a:buNone/>
            </a:pPr>
            <a:r>
              <a:rPr lang="pl-PL" sz="2200" b="1" dirty="0">
                <a:latin typeface="Times New Roman" panose="02020603050405020304" pitchFamily="18" charset="0"/>
                <a:cs typeface="Times New Roman" panose="02020603050405020304" pitchFamily="18" charset="0"/>
              </a:rPr>
              <a:t>Cechy dóbr publicznych:</a:t>
            </a:r>
          </a:p>
          <a:p>
            <a:pPr algn="just"/>
            <a:r>
              <a:rPr lang="pl-PL" sz="2200" dirty="0">
                <a:latin typeface="Times New Roman" panose="02020603050405020304" pitchFamily="18" charset="0"/>
                <a:cs typeface="Times New Roman" panose="02020603050405020304" pitchFamily="18" charset="0"/>
              </a:rPr>
              <a:t>a) podlegają zasadzie </a:t>
            </a:r>
            <a:r>
              <a:rPr lang="pl-PL" sz="2200" dirty="0" err="1">
                <a:latin typeface="Times New Roman" panose="02020603050405020304" pitchFamily="18" charset="0"/>
                <a:cs typeface="Times New Roman" panose="02020603050405020304" pitchFamily="18" charset="0"/>
              </a:rPr>
              <a:t>niewykluczalności</a:t>
            </a:r>
            <a:r>
              <a:rPr lang="pl-PL" sz="2200" dirty="0">
                <a:latin typeface="Times New Roman" panose="02020603050405020304" pitchFamily="18" charset="0"/>
                <a:cs typeface="Times New Roman" panose="02020603050405020304" pitchFamily="18" charset="0"/>
              </a:rPr>
              <a:t> z konsumpcji, </a:t>
            </a:r>
          </a:p>
          <a:p>
            <a:pPr algn="just"/>
            <a:r>
              <a:rPr lang="pl-PL" sz="2200" dirty="0">
                <a:latin typeface="Times New Roman" panose="02020603050405020304" pitchFamily="18" charset="0"/>
                <a:cs typeface="Times New Roman" panose="02020603050405020304" pitchFamily="18" charset="0"/>
              </a:rPr>
              <a:t>b) są dobrami, które potencjalnie służą wszystkim, </a:t>
            </a:r>
          </a:p>
          <a:p>
            <a:pPr algn="just"/>
            <a:r>
              <a:rPr lang="pl-PL" sz="2200" dirty="0">
                <a:latin typeface="Times New Roman" panose="02020603050405020304" pitchFamily="18" charset="0"/>
                <a:cs typeface="Times New Roman" panose="02020603050405020304" pitchFamily="18" charset="0"/>
              </a:rPr>
              <a:t>c) mogą być zależne od obciążenia (intensywność korzystania z nich powoduje, że ich zasób zostaje uszczuplony dla kolejnych użytkowników) oraz dostęp do nich może być ograniczony poprzez ustalenie opłaty za użytkowanie. </a:t>
            </a:r>
          </a:p>
        </p:txBody>
      </p:sp>
      <p:sp>
        <p:nvSpPr>
          <p:cNvPr id="4" name="Symbol zastępczy numeru slajdu 3">
            <a:extLst>
              <a:ext uri="{FF2B5EF4-FFF2-40B4-BE49-F238E27FC236}">
                <a16:creationId xmlns:a16="http://schemas.microsoft.com/office/drawing/2014/main" id="{EBC22223-6ACB-4859-8801-A5786661E400}"/>
              </a:ext>
            </a:extLst>
          </p:cNvPr>
          <p:cNvSpPr>
            <a:spLocks noGrp="1"/>
          </p:cNvSpPr>
          <p:nvPr>
            <p:ph type="sldNum" sz="quarter" idx="12"/>
          </p:nvPr>
        </p:nvSpPr>
        <p:spPr/>
        <p:txBody>
          <a:bodyPr/>
          <a:lstStyle/>
          <a:p>
            <a:pPr>
              <a:defRPr/>
            </a:pPr>
            <a:fld id="{E2A91A9D-8F58-4EAA-9C02-AF1BF534C9B7}" type="slidenum">
              <a:rPr lang="pl-PL" altLang="pl-PL" smtClean="0"/>
              <a:pPr>
                <a:defRPr/>
              </a:pPr>
              <a:t>9</a:t>
            </a:fld>
            <a:endParaRPr lang="pl-PL" altLang="pl-PL"/>
          </a:p>
        </p:txBody>
      </p:sp>
      <p:sp>
        <p:nvSpPr>
          <p:cNvPr id="7" name="pole tekstowe 6">
            <a:extLst>
              <a:ext uri="{FF2B5EF4-FFF2-40B4-BE49-F238E27FC236}">
                <a16:creationId xmlns:a16="http://schemas.microsoft.com/office/drawing/2014/main" id="{4FE2CDA3-000F-4191-BF22-3B947EF6ADAB}"/>
              </a:ext>
            </a:extLst>
          </p:cNvPr>
          <p:cNvSpPr txBox="1"/>
          <p:nvPr/>
        </p:nvSpPr>
        <p:spPr>
          <a:xfrm>
            <a:off x="256692" y="6379802"/>
            <a:ext cx="8363272" cy="246221"/>
          </a:xfrm>
          <a:prstGeom prst="rect">
            <a:avLst/>
          </a:prstGeom>
          <a:noFill/>
        </p:spPr>
        <p:txBody>
          <a:bodyPr wrap="square" rtlCol="0">
            <a:spAutoFit/>
          </a:bodyPr>
          <a:lstStyle/>
          <a:p>
            <a:r>
              <a:rPr lang="pl-PL" sz="1000" dirty="0" err="1">
                <a:latin typeface="Times New Roman" panose="02020603050405020304" pitchFamily="18" charset="0"/>
                <a:cs typeface="Times New Roman" panose="02020603050405020304" pitchFamily="18" charset="0"/>
              </a:rPr>
              <a:t>Samuelson</a:t>
            </a:r>
            <a:r>
              <a:rPr lang="pl-PL" sz="1000" dirty="0">
                <a:latin typeface="Times New Roman" panose="02020603050405020304" pitchFamily="18" charset="0"/>
                <a:cs typeface="Times New Roman" panose="02020603050405020304" pitchFamily="18" charset="0"/>
              </a:rPr>
              <a:t> P.A., </a:t>
            </a:r>
            <a:r>
              <a:rPr lang="pl-PL" sz="1000" dirty="0" err="1">
                <a:latin typeface="Times New Roman" panose="02020603050405020304" pitchFamily="18" charset="0"/>
                <a:cs typeface="Times New Roman" panose="02020603050405020304" pitchFamily="18" charset="0"/>
              </a:rPr>
              <a:t>Nordhaus</a:t>
            </a:r>
            <a:r>
              <a:rPr lang="pl-PL" sz="1000" dirty="0">
                <a:latin typeface="Times New Roman" panose="02020603050405020304" pitchFamily="18" charset="0"/>
                <a:cs typeface="Times New Roman" panose="02020603050405020304" pitchFamily="18" charset="0"/>
              </a:rPr>
              <a:t> W.D. 2012. </a:t>
            </a:r>
            <a:r>
              <a:rPr lang="pl-PL" sz="1000" dirty="0" err="1">
                <a:latin typeface="Times New Roman" panose="02020603050405020304" pitchFamily="18" charset="0"/>
                <a:cs typeface="Times New Roman" panose="02020603050405020304" pitchFamily="18" charset="0"/>
              </a:rPr>
              <a:t>Ekonomia,Wyd.Rebis</a:t>
            </a:r>
            <a:r>
              <a:rPr lang="pl-PL" sz="1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70289958"/>
      </p:ext>
    </p:extLst>
  </p:cSld>
  <p:clrMapOvr>
    <a:masterClrMapping/>
  </p:clrMapOvr>
</p:sld>
</file>

<file path=ppt/theme/theme1.xml><?xml version="1.0" encoding="utf-8"?>
<a:theme xmlns:a="http://schemas.openxmlformats.org/drawingml/2006/main" name="Szablon_Prezentacja_IERIGZ_Doradca1">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Szablon_prezentacji">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Szablon_Prezentacja_IERIGZ_Doradca1</Template>
  <TotalTime>10686</TotalTime>
  <Words>5400</Words>
  <Application>Microsoft Office PowerPoint</Application>
  <PresentationFormat>Pokaz na ekranie (4:3)</PresentationFormat>
  <Paragraphs>1310</Paragraphs>
  <Slides>40</Slides>
  <Notes>5</Notes>
  <HiddenSlides>0</HiddenSlides>
  <MMClips>0</MMClips>
  <ScaleCrop>false</ScaleCrop>
  <HeadingPairs>
    <vt:vector size="6" baseType="variant">
      <vt:variant>
        <vt:lpstr>Używane czcionki</vt:lpstr>
      </vt:variant>
      <vt:variant>
        <vt:i4>5</vt:i4>
      </vt:variant>
      <vt:variant>
        <vt:lpstr>Motyw</vt:lpstr>
      </vt:variant>
      <vt:variant>
        <vt:i4>3</vt:i4>
      </vt:variant>
      <vt:variant>
        <vt:lpstr>Tytuły slajdów</vt:lpstr>
      </vt:variant>
      <vt:variant>
        <vt:i4>40</vt:i4>
      </vt:variant>
    </vt:vector>
  </HeadingPairs>
  <TitlesOfParts>
    <vt:vector size="48" baseType="lpstr">
      <vt:lpstr>Arial</vt:lpstr>
      <vt:lpstr>Calibri</vt:lpstr>
      <vt:lpstr>Cambria</vt:lpstr>
      <vt:lpstr>Lato</vt:lpstr>
      <vt:lpstr>Times New Roman</vt:lpstr>
      <vt:lpstr>Szablon_Prezentacja_IERIGZ_Doradca1</vt:lpstr>
      <vt:lpstr>3_Motyw pakietu Office</vt:lpstr>
      <vt:lpstr>1_Szablon_prezentacji</vt:lpstr>
      <vt:lpstr>Gospodarstwo rolne jako  źródło dóbr publicznych w świetle nowej ekonomii instytucjonalnej </vt:lpstr>
      <vt:lpstr>          Plan prezentacji   (I) Wkład w teorię ekonomii:  nowa ekonomia instytucjonalna  efekty zewnętrzne/dobra publiczne w nowej ekonomii instytucjonalnej  definicja/podział/cechy dóbr publicznych  rolnictwo a dobra publiczne  Wspólna Polityka Rolna a dobra publiczne  Strategia Europejskiego Ładu a dobra publiczne   </vt:lpstr>
      <vt:lpstr>                 Plan prezentacji   (II) Gospodarstwa rolne:  A. na obszarach o trudnych warunkach do prowadzenia produkcji rolniczej: nowa delimitacja obszarów UR ONW w Polsce;   B. na obszarach cennych przyrodniczo:  obszary Natura 2000;   UR High Nature Value farmlands;  C. z produkcją ekologiczną:  stan rolnictwa ekologicznego w Polsce, w tym w ramach obecnej WPR,  płatności do rolnictwa ekologicznego w ramach obecnej i przyszłej WPR,  cechy obszarów o różnym nasyceniu UR z produkcją ekologiczną, sytuacja ekonomiczna gospodarstw ekologicznych  </vt:lpstr>
      <vt:lpstr>             Plan prezentacji    D.  Gospodarstwa realizujące inwestycje środowiskowo-klimatyczne;   rola wsparcia inwestycyjnego w ramach WPR,   ryzyko technologiczne i jego rola w polskim rolnictwie,   </vt:lpstr>
      <vt:lpstr>Prezentacja programu PowerPoint</vt:lpstr>
      <vt:lpstr>Nowa ekonomia instytucjonalna</vt:lpstr>
      <vt:lpstr>Prezentacja programu PowerPoint</vt:lpstr>
      <vt:lpstr>Prezentacja programu PowerPoint</vt:lpstr>
      <vt:lpstr>Dobra publiczne-nowa ekonomia instytucjonalna</vt:lpstr>
      <vt:lpstr>Prezentacja programu PowerPoint</vt:lpstr>
      <vt:lpstr>Prezentacja programu PowerPoint</vt:lpstr>
      <vt:lpstr>Prezentacja programu PowerPoint</vt:lpstr>
      <vt:lpstr>Rolnictwo a dobra publiczne </vt:lpstr>
      <vt:lpstr>Prezentacja programu PowerPoint</vt:lpstr>
      <vt:lpstr>Prezentacja programu PowerPoint</vt:lpstr>
      <vt:lpstr>Prezentacja programu PowerPoint</vt:lpstr>
      <vt:lpstr>Prezentacja programu PowerPoint</vt:lpstr>
      <vt:lpstr>WPR a dobra publiczne</vt:lpstr>
      <vt:lpstr>Prezentacja programu PowerPoint</vt:lpstr>
      <vt:lpstr>Prezentacja programu PowerPoint</vt:lpstr>
      <vt:lpstr> </vt:lpstr>
      <vt:lpstr>Prezentacja programu PowerPoint</vt:lpstr>
      <vt:lpstr>Powierzchnia UR ekologicznych w UE w 2017 r.</vt:lpstr>
      <vt:lpstr>Liczba producentów ekologicznych oraz powierzchnia UR ekologicznych,  w tym wspieranych w ramach WPR</vt:lpstr>
      <vt:lpstr>Tabela Powierzchnia UR z produkcją ekologiczną w ujęciu województw w latach 2005-2020</vt:lpstr>
      <vt:lpstr>Rolnictwo ekologiczne w ramach WPR 2014-2020</vt:lpstr>
      <vt:lpstr>Rolnictwo ekologiczne w ramach WPR 2014-2020</vt:lpstr>
      <vt:lpstr>Rolnictwo ekologiczne wspierane w ramach WPR 2014-2020, w ujęciu gmin w 2020 i 2021 r.</vt:lpstr>
      <vt:lpstr>Rolnictwo ekologiczne wspierane w ramach WPR 2014-2020, w ujęciu gmin w 2020 r.</vt:lpstr>
      <vt:lpstr>Prezentacja programu PowerPoint</vt:lpstr>
      <vt:lpstr>Prezentacja programu PowerPoint</vt:lpstr>
      <vt:lpstr>Prezentacja programu PowerPoint</vt:lpstr>
      <vt:lpstr>Prezentacja programu PowerPoint</vt:lpstr>
      <vt:lpstr>Prezentacja programu PowerPoint</vt:lpstr>
      <vt:lpstr>Gospodarstwa ekologiczne w danych Polskiego FADN w latach 2018-2020</vt:lpstr>
      <vt:lpstr>Prezentacja programu PowerPoint</vt:lpstr>
      <vt:lpstr>Prezentacja programu PowerPoint</vt:lpstr>
      <vt:lpstr>Prezentacja programu PowerPoint</vt:lpstr>
      <vt:lpstr>Dziękuję za uwagę marek.zielinski@ierigz.waw.pl </vt:lpstr>
      <vt:lpstr>Prezentacja programu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Zieliński Marek</dc:creator>
  <cp:lastModifiedBy>Zieliński Marek</cp:lastModifiedBy>
  <cp:revision>239</cp:revision>
  <cp:lastPrinted>2022-01-19T06:55:33Z</cp:lastPrinted>
  <dcterms:created xsi:type="dcterms:W3CDTF">2020-09-25T07:07:58Z</dcterms:created>
  <dcterms:modified xsi:type="dcterms:W3CDTF">2022-03-17T05:44:19Z</dcterms:modified>
</cp:coreProperties>
</file>